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93" r:id="rId2"/>
    <p:sldId id="367" r:id="rId3"/>
    <p:sldId id="361" r:id="rId4"/>
    <p:sldId id="362" r:id="rId5"/>
    <p:sldId id="363" r:id="rId6"/>
    <p:sldId id="364" r:id="rId7"/>
    <p:sldId id="365" r:id="rId8"/>
    <p:sldId id="366" r:id="rId9"/>
    <p:sldId id="382" r:id="rId10"/>
    <p:sldId id="384" r:id="rId11"/>
    <p:sldId id="385" r:id="rId12"/>
    <p:sldId id="386" r:id="rId13"/>
    <p:sldId id="387" r:id="rId14"/>
    <p:sldId id="388" r:id="rId15"/>
    <p:sldId id="383" r:id="rId16"/>
    <p:sldId id="371" r:id="rId17"/>
    <p:sldId id="372" r:id="rId18"/>
    <p:sldId id="373" r:id="rId19"/>
    <p:sldId id="389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07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14" r:id="rId43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FF66FF"/>
    <a:srgbClr val="33CC33"/>
    <a:srgbClr val="00CC00"/>
    <a:srgbClr val="9900FF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FA356F-C58E-4E77-95B6-B4606497C919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2019年9月6日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5BAD6D-9C3B-46AE-9ED7-53C2ADD3C88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1419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70538C-7C4E-496A-9A79-45EEB9F7CA0C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86C1AB1-D682-4F2C-8579-D9DF0DCC073A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0758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1AB1-D682-4F2C-8579-D9DF0DCC073A}" type="slidenum">
              <a:rPr lang="en-US" altLang="zh-TW" smtClean="0"/>
              <a:pPr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543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1AB1-D682-4F2C-8579-D9DF0DCC073A}" type="slidenum">
              <a:rPr lang="en-US" altLang="zh-TW" smtClean="0"/>
              <a:pPr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031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1AB1-D682-4F2C-8579-D9DF0DCC073A}" type="slidenum">
              <a:rPr lang="en-US" altLang="zh-TW" smtClean="0"/>
              <a:pPr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65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2513012" y="1371600"/>
            <a:ext cx="7162800" cy="41148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04160" y="1557867"/>
            <a:ext cx="6583680" cy="2560320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804160" y="4185919"/>
            <a:ext cx="6583680" cy="1097278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8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C0D849-D3D9-432B-B53D-1A6CCDCA6077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22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09599" y="982132"/>
            <a:ext cx="6995160" cy="507492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11067" y="3513665"/>
            <a:ext cx="3471333" cy="210312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2076D6-C2DD-40B5-BC15-E0131BC82D7B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3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 bwMode="ltGray">
          <a:xfrm>
            <a:off x="694265" y="1051560"/>
            <a:ext cx="6858000" cy="4937760"/>
          </a:xfrm>
          <a:prstGeom prst="rect">
            <a:avLst/>
          </a:prstGeom>
          <a:solidFill>
            <a:schemeClr val="bg1"/>
          </a:soli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772051" y="1143000"/>
            <a:ext cx="6686024" cy="4754880"/>
          </a:xfrm>
          <a:solidFill>
            <a:schemeClr val="bg2">
              <a:lumMod val="40000"/>
              <a:lumOff val="60000"/>
            </a:schemeClr>
          </a:solidFill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11067" y="3513665"/>
            <a:ext cx="3471333" cy="210312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頁尾預留位置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9" name="日期預留位置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BD6184-C7EE-4349-8B91-0F174823F1B5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11" name="投影片編號預留位置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69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4CC32D6-F688-4488-8544-1FF6CE069755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80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 hasCustomPrompt="1"/>
          </p:nvPr>
        </p:nvSpPr>
        <p:spPr>
          <a:xfrm>
            <a:off x="9296400" y="846666"/>
            <a:ext cx="1828800" cy="5554133"/>
          </a:xfrm>
        </p:spPr>
        <p:txBody>
          <a:bodyPr vert="eaVert" rtlCol="0"/>
          <a:lstStyle/>
          <a:p>
            <a:pPr rtl="0"/>
            <a:r>
              <a:rPr lang="zh-TW" altLang="en-US" dirty="0" smtClean="0"/>
              <a:t>按一下以編輯母片標題</a:t>
            </a:r>
            <a:br>
              <a:rPr lang="zh-TW" altLang="en-US" dirty="0" smtClean="0"/>
            </a:b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066798" y="846666"/>
            <a:ext cx="7863840" cy="5554133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ABC3BA-4697-414B-B8BB-246FC0A219FB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3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B43F17B-A54A-4559-95C0-9499358891F9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05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716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夏季章節標題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921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秋季章節標題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45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冬季章節標題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053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6800" y="2057399"/>
            <a:ext cx="4846320" cy="4343401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2057399"/>
            <a:ext cx="4846320" cy="4343401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06973B-E614-4AF4-8F50-6DA5C52E76C2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77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6800" y="2057399"/>
            <a:ext cx="4846320" cy="868681"/>
          </a:xfrm>
        </p:spPr>
        <p:txBody>
          <a:bodyPr rtlCol="0" anchor="ctr"/>
          <a:lstStyle>
            <a:lvl1pPr marL="0" indent="0">
              <a:buNone/>
              <a:defRPr sz="2400" b="0" cap="small" baseline="0">
                <a:latin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6800" y="2926080"/>
            <a:ext cx="4846320" cy="3474720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2057399"/>
            <a:ext cx="4846320" cy="868681"/>
          </a:xfrm>
        </p:spPr>
        <p:txBody>
          <a:bodyPr rtlCol="0" anchor="ctr"/>
          <a:lstStyle>
            <a:lvl1pPr marL="0" indent="0">
              <a:buNone/>
              <a:defRPr sz="2400" b="0" cap="small" baseline="0">
                <a:latin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926080"/>
            <a:ext cx="4846320" cy="3474720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B39B28-7C86-4508-A46D-A436AA2EB552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04A97C1-38C8-4612-B9DB-3FE0A81744D9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2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45541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6800" y="562302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6800" y="2057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66800" y="6519333"/>
            <a:ext cx="70866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382000" y="6519333"/>
            <a:ext cx="16002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C7769D8-8ECE-4BE8-A291-06C6700FDE32}" type="datetime2">
              <a:rPr lang="zh-TW" altLang="en-US" smtClean="0"/>
              <a:pPr/>
              <a:t>2019年9月6日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210800" y="6519333"/>
            <a:ext cx="9144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crosoft JhengHei UI" panose="020B0604030504040204" pitchFamily="34" charset="-120"/>
              </a:defRPr>
            </a:lvl1pPr>
          </a:lstStyle>
          <a:p>
            <a:fld id="{5E3DCFCC-8C7B-4574-91B2-C3342261C6C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65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3258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教育旅行面面觀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2019.9.6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設計自己的名片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1" y="2310501"/>
            <a:ext cx="6203624" cy="3600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46" y="3030501"/>
            <a:ext cx="5097259" cy="2880000"/>
          </a:xfrm>
        </p:spPr>
      </p:pic>
    </p:spTree>
    <p:extLst>
      <p:ext uri="{BB962C8B-B14F-4D97-AF65-F5344CB8AC3E}">
        <p14:creationId xmlns:p14="http://schemas.microsoft.com/office/powerpoint/2010/main" val="14848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設計自己的名片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" y="2670501"/>
            <a:ext cx="5884783" cy="3240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81" y="2670501"/>
            <a:ext cx="5376038" cy="3240000"/>
          </a:xfrm>
        </p:spPr>
      </p:pic>
    </p:spTree>
    <p:extLst>
      <p:ext uri="{BB962C8B-B14F-4D97-AF65-F5344CB8AC3E}">
        <p14:creationId xmlns:p14="http://schemas.microsoft.com/office/powerpoint/2010/main" val="17550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設計自己的名片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1" y="2742614"/>
            <a:ext cx="5367685" cy="3240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56" y="2742614"/>
            <a:ext cx="5417035" cy="3240000"/>
          </a:xfrm>
        </p:spPr>
      </p:pic>
    </p:spTree>
    <p:extLst>
      <p:ext uri="{BB962C8B-B14F-4D97-AF65-F5344CB8AC3E}">
        <p14:creationId xmlns:p14="http://schemas.microsoft.com/office/powerpoint/2010/main" val="11819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設計自己的名片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800" b="1" dirty="0" smtClean="0"/>
              <a:t>9/20</a:t>
            </a:r>
            <a:r>
              <a:rPr lang="zh-TW" altLang="en-US" sz="4800" b="1" dirty="0" smtClean="0"/>
              <a:t>上課分享自己的名片及簡歷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229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認設同學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/>
              <a:t>幼保、食品、畜保、森林、園藝、農經、餐管、餐技</a:t>
            </a:r>
            <a:endParaRPr lang="en-US" altLang="zh-TW" sz="4800" b="1" dirty="0" smtClean="0"/>
          </a:p>
          <a:p>
            <a:r>
              <a:rPr lang="zh-TW" altLang="en-US" sz="4800" b="1" dirty="0" smtClean="0"/>
              <a:t>分</a:t>
            </a:r>
            <a:r>
              <a:rPr lang="zh-TW" altLang="en-US" sz="4800" b="1" dirty="0"/>
              <a:t>４</a:t>
            </a:r>
            <a:r>
              <a:rPr lang="zh-TW" altLang="en-US" sz="4800" b="1" dirty="0" smtClean="0"/>
              <a:t>組，每組６人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014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695115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三、課程進度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4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認識我們的家鄉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08109"/>
            <a:ext cx="4846638" cy="3641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408109"/>
            <a:ext cx="4846637" cy="36419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1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日本岡山縣興陽高校交流。</a:t>
            </a:r>
          </a:p>
        </p:txBody>
      </p:sp>
      <p:pic>
        <p:nvPicPr>
          <p:cNvPr id="7" name="內容版面配置區 6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14605"/>
            <a:ext cx="4846638" cy="3628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內容版面配置區 7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407612"/>
            <a:ext cx="4846637" cy="3642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91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認識東協、移工及新住民。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2" y="2634761"/>
            <a:ext cx="4500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45" y="2634761"/>
            <a:ext cx="560583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8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HK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設計臺中市主題旅遊行程</a:t>
            </a:r>
            <a:r>
              <a:rPr lang="zh-HK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00800"/>
            <a:ext cx="541764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06" y="2057400"/>
            <a:ext cx="325755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86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課程大綱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468877" y="1825625"/>
            <a:ext cx="9884923" cy="4351338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老師經歷。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自己及同學。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課程進度。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37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2" y="0"/>
            <a:ext cx="484830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37" y="0"/>
            <a:ext cx="484830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1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4" y="0"/>
            <a:ext cx="484830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24" y="0"/>
            <a:ext cx="484830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91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7" y="0"/>
            <a:ext cx="484830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811917" y="5775326"/>
            <a:ext cx="10309412" cy="1082674"/>
          </a:xfrm>
          <a:prstGeom prst="rect">
            <a:avLst/>
          </a:prstGeom>
        </p:spPr>
        <p:txBody>
          <a:bodyPr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  <a:sym typeface="Arial" panose="020B0604020202020204" pitchFamily="34" charset="0"/>
              </a:rPr>
              <a:t> #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  <a:sym typeface="Arial" panose="020B0604020202020204" pitchFamily="34" charset="0"/>
              </a:rPr>
              <a:t>自主行動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  <a:sym typeface="Arial" panose="020B0604020202020204" pitchFamily="34" charset="0"/>
              </a:rPr>
              <a:t>#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  <a:sym typeface="Arial" panose="020B0604020202020204" pitchFamily="34" charset="0"/>
              </a:rPr>
              <a:t>溝通互動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  <a:sym typeface="Arial" panose="020B0604020202020204" pitchFamily="34" charset="0"/>
              </a:rPr>
              <a:t>#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  <a:sym typeface="Arial" panose="020B0604020202020204" pitchFamily="34" charset="0"/>
              </a:rPr>
              <a:t>社會參與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594238" y="3571385"/>
            <a:ext cx="2767668" cy="152300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華康鐵線龍門W3" panose="03000309000000000000" pitchFamily="65" charset="-120"/>
                <a:cs typeface="+mj-cs"/>
                <a:sym typeface="Arial" panose="020B0604020202020204" pitchFamily="34" charset="0"/>
              </a:rPr>
              <a:t>1</a:t>
            </a: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華康鐵線龍門W3" panose="03000309000000000000" pitchFamily="65" charset="-120"/>
                <a:cs typeface="+mj-cs"/>
                <a:sym typeface="Arial" panose="020B0604020202020204" pitchFamily="34" charset="0"/>
              </a:rPr>
              <a:t>0</a:t>
            </a: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華康鐵線龍門W3" panose="03000309000000000000" pitchFamily="65" charset="-120"/>
                <a:cs typeface="+mj-cs"/>
                <a:sym typeface="Arial" panose="020B0604020202020204" pitchFamily="34" charset="0"/>
              </a:rPr>
              <a:t>8</a:t>
            </a:r>
            <a:endParaRPr kumimoji="0" lang="zh-TW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 panose="02040604050505020304" pitchFamily="18" charset="0"/>
              <a:ea typeface="華康鐵線龍門W3" panose="03000309000000000000" pitchFamily="65" charset="-120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417040" y="4883286"/>
            <a:ext cx="2704289" cy="117704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華康儷中宋" panose="02020509000000000000" pitchFamily="49" charset="-120"/>
                <a:ea typeface="華康儷中宋" panose="02020509000000000000" pitchFamily="49" charset="-120"/>
                <a:cs typeface="+mj-cs"/>
                <a:sym typeface="Arial" panose="020B0604020202020204" pitchFamily="34" charset="0"/>
              </a:rPr>
              <a:t>課</a:t>
            </a:r>
            <a:r>
              <a:rPr kumimoji="0" lang="zh-TW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儷中宋" panose="02020509000000000000" pitchFamily="49" charset="-120"/>
                <a:ea typeface="華康儷中宋" panose="02020509000000000000" pitchFamily="49" charset="-120"/>
                <a:cs typeface="+mj-cs"/>
                <a:sym typeface="Arial" panose="020B0604020202020204" pitchFamily="34" charset="0"/>
              </a:rPr>
              <a:t>綱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儷中宋" panose="02020509000000000000" pitchFamily="49" charset="-120"/>
              <a:ea typeface="華康儷中宋" panose="02020509000000000000" pitchFamily="49" charset="-120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04160" y="1557866"/>
            <a:ext cx="6583680" cy="3743895"/>
          </a:xfrm>
        </p:spPr>
        <p:txBody>
          <a:bodyPr anchor="ctr"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國際交流活動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2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1019641" y="896204"/>
            <a:ext cx="10058400" cy="61917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small" baseline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pPr algn="ctr"/>
            <a:endParaRPr lang="zh-TW" altLang="en-US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752941" y="624255"/>
            <a:ext cx="105918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9/10-11</a:t>
            </a:r>
            <a:r>
              <a:rPr lang="zh-TW" altLang="en-US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日本姐妹校</a:t>
            </a:r>
            <a:endParaRPr lang="en-US" altLang="zh-TW" sz="6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岡山縣興陽高校</a:t>
            </a:r>
            <a:endParaRPr lang="en-US" altLang="zh-TW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35" y="3258000"/>
            <a:ext cx="4802165" cy="360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34" y="0"/>
            <a:ext cx="4802166" cy="36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29" y="3258000"/>
            <a:ext cx="48021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1019641" y="896204"/>
            <a:ext cx="10058400" cy="61917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small" baseline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pPr algn="ctr"/>
            <a:endParaRPr lang="zh-TW" altLang="en-US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752941" y="624255"/>
            <a:ext cx="105918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10/8</a:t>
            </a:r>
            <a:r>
              <a:rPr lang="zh-TW" altLang="en-US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日本愛媛</a:t>
            </a:r>
            <a:r>
              <a:rPr lang="zh-TW" altLang="en-US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縣</a:t>
            </a:r>
            <a:r>
              <a:rPr lang="zh-TW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</a:t>
            </a:r>
            <a:r>
              <a:rPr lang="zh-TW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条農業</a:t>
            </a:r>
            <a:r>
              <a:rPr lang="zh-TW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高校</a:t>
            </a:r>
            <a:endParaRPr lang="en-US" altLang="zh-TW" sz="6000" b="1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11/25</a:t>
            </a:r>
            <a:r>
              <a:rPr lang="zh-TW" altLang="en-US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日本岩手縣</a:t>
            </a:r>
            <a:r>
              <a:rPr lang="zh-TW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花卷南</a:t>
            </a:r>
            <a:r>
              <a:rPr lang="zh-TW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高校</a:t>
            </a:r>
            <a:endParaRPr lang="en-US" altLang="zh-TW" sz="6000" b="1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ãè¥¿æ¡è¾²æ¥­é«æ ¡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82" y="311247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23" y="3112477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1019641" y="896204"/>
            <a:ext cx="10058400" cy="61917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small" baseline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pPr algn="ctr"/>
            <a:endParaRPr lang="zh-TW" altLang="en-US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752941" y="624255"/>
            <a:ext cx="7415113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12/11</a:t>
            </a:r>
            <a:r>
              <a:rPr lang="zh-TW" altLang="en-US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日本姐妹</a:t>
            </a:r>
            <a:r>
              <a:rPr lang="zh-TW" altLang="en-US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</a:t>
            </a:r>
            <a:endParaRPr lang="en-US" altLang="zh-TW" sz="6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千</a:t>
            </a:r>
            <a:r>
              <a:rPr lang="zh-TW" altLang="en-US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葉縣流</a:t>
            </a:r>
            <a:r>
              <a:rPr lang="zh-TW" altLang="en-US" sz="6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山學園</a:t>
            </a:r>
            <a:endParaRPr lang="en-US" altLang="zh-TW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3258000"/>
            <a:ext cx="4805393" cy="36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70" y="3258000"/>
            <a:ext cx="4800000" cy="36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70" y="0"/>
            <a:ext cx="48021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04160" y="1557866"/>
            <a:ext cx="6583680" cy="3743895"/>
          </a:xfrm>
        </p:spPr>
        <p:txBody>
          <a:bodyPr anchor="ctr"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日本教育旅行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05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72623" y="1439140"/>
            <a:ext cx="8572500" cy="569421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70" y="-187808"/>
            <a:ext cx="12060104" cy="80101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7695" y="387358"/>
            <a:ext cx="7886700" cy="523868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0" y="-195453"/>
            <a:ext cx="6437169" cy="857769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80803" y="5376381"/>
            <a:ext cx="10309412" cy="1082674"/>
          </a:xfrm>
          <a:prstGeom prst="rect">
            <a:avLst/>
          </a:prstGeom>
        </p:spPr>
        <p:txBody>
          <a:bodyPr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 #</a:t>
            </a:r>
            <a:r>
              <a:rPr lang="zh-TW" alt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自主行動 </a:t>
            </a:r>
            <a:r>
              <a:rPr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#</a:t>
            </a:r>
            <a:r>
              <a:rPr lang="zh-TW" alt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溝通互動 </a:t>
            </a:r>
            <a:r>
              <a:rPr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#</a:t>
            </a:r>
            <a:r>
              <a:rPr lang="zh-TW" alt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社會參與</a:t>
            </a:r>
            <a:endParaRPr lang="zh-TW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238637" y="278029"/>
            <a:ext cx="2661245" cy="618721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r>
              <a:rPr lang="en-US" altLang="zh-TW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2019.12.1-6</a:t>
            </a:r>
            <a:endParaRPr lang="zh-TW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423892" y="5774699"/>
            <a:ext cx="1055711" cy="610953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sz="2800" dirty="0" smtClean="0">
                <a:solidFill>
                  <a:srgbClr val="FFFF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sym typeface="Arial" panose="020B0604020202020204" pitchFamily="34" charset="0"/>
              </a:rPr>
              <a:t>課綱</a:t>
            </a:r>
            <a:endParaRPr lang="zh-TW" altLang="en-US" sz="2800" dirty="0">
              <a:solidFill>
                <a:srgbClr val="FFFF00"/>
              </a:solidFill>
              <a:latin typeface="華康儷中宋" panose="02020509000000000000" pitchFamily="49" charset="-120"/>
              <a:ea typeface="華康儷中宋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64895" y="760159"/>
            <a:ext cx="2550023" cy="5362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8637" y="704015"/>
            <a:ext cx="271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</a:rPr>
              <a:t>日本教育旅行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493324" y="5461454"/>
            <a:ext cx="1116324" cy="618721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r>
              <a:rPr lang="en-US" altLang="zh-TW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108</a:t>
            </a:r>
            <a:endParaRPr lang="zh-TW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223323" y="1197245"/>
            <a:ext cx="2698041" cy="610953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sym typeface="Arial" panose="020B0604020202020204" pitchFamily="34" charset="0"/>
              </a:rPr>
              <a:t>洽社團組報名</a:t>
            </a:r>
            <a:endParaRPr lang="zh-TW" altLang="en-US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932"/>
            <a:ext cx="12258675" cy="818388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79023" y="541751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rgbClr val="0070C0"/>
              </a:solidFill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rgbClr val="0070C0"/>
              </a:solidFill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rgbClr val="0070C0"/>
              </a:solidFill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19090" y="5916388"/>
            <a:ext cx="174383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23285" y="1366558"/>
            <a:ext cx="3028566" cy="68090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60000"/>
              </a:lnSpc>
            </a:pP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TPE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標楷體" panose="03000509000000000000" pitchFamily="65" charset="-120"/>
                <a:sym typeface="Arial" panose="020B0604020202020204" pitchFamily="34" charset="0"/>
              </a:rPr>
              <a:t>→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NRT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82667" y="6385170"/>
            <a:ext cx="3395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圖片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https://www.justphilos.com/jal-b767-skysuite-jl802-jl809/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7457033" y="286371"/>
            <a:ext cx="5392273" cy="216037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富士山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　　期待</a:t>
            </a:r>
            <a:endParaRPr lang="en-US" altLang="zh-TW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與你在</a:t>
            </a:r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東京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航線</a:t>
            </a:r>
            <a:endParaRPr lang="en-US" altLang="zh-TW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相　遇</a:t>
            </a:r>
            <a:endParaRPr lang="zh-TW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283607" y="782516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12.1</a:t>
            </a:r>
            <a:endParaRPr lang="zh-TW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82519" y="5863585"/>
            <a:ext cx="1910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Travel in Japan</a:t>
            </a:r>
            <a:endParaRPr lang="zh-TW" altLang="en-US" sz="2200" b="1" dirty="0">
              <a:solidFill>
                <a:schemeClr val="bg1"/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656786" y="819096"/>
            <a:ext cx="1734743" cy="64885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60000"/>
              </a:lnSpc>
            </a:pP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JL802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一、老師經歷。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83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019"/>
            <a:ext cx="12225338" cy="8155019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501699" y="5445294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452705" y="5924438"/>
            <a:ext cx="1748695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037165" y="5755831"/>
            <a:ext cx="3942496" cy="74772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成田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山新勝寺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2900" y="6460549"/>
            <a:ext cx="3848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圖片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https://www.japanhoppers.com/zh_tw/kanto/narita/kanko/1222/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230888" y="5798838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12.1</a:t>
            </a:r>
            <a:endParaRPr lang="zh-TW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21680" y="5861410"/>
            <a:ext cx="18560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Travel in Japan</a:t>
            </a:r>
            <a:endParaRPr lang="zh-TW" altLang="en-US" sz="2200" b="1" dirty="0">
              <a:solidFill>
                <a:schemeClr val="bg1"/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07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800"/>
            <a:ext cx="12247817" cy="9181719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72240" y="248784"/>
            <a:ext cx="1380539" cy="108267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endParaRPr lang="zh-TW" altLang="en-US" sz="10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徽宗宮體W5" panose="03000509000000000000" pitchFamily="65" charset="-120"/>
              <a:ea typeface="華康徽宗宮體W5" panose="030005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8694728" y="6134818"/>
            <a:ext cx="2963872" cy="93399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endParaRPr lang="zh-TW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徽宗宮體W5" panose="03000509000000000000" pitchFamily="65" charset="-120"/>
              <a:ea typeface="華康徽宗宮體W5" panose="030005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626965" y="91966"/>
            <a:ext cx="10044278" cy="90836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5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anose="020B0809000000000000" pitchFamily="49" charset="-120"/>
                <a:ea typeface="華康儷金黑" panose="020B0809000000000000" pitchFamily="49" charset="-120"/>
                <a:sym typeface="Arial" panose="020B0604020202020204" pitchFamily="34" charset="0"/>
              </a:rPr>
              <a:t>千葉縣</a:t>
            </a:r>
            <a:r>
              <a:rPr lang="zh-TW" alt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anose="020B0809000000000000" pitchFamily="49" charset="-120"/>
                <a:ea typeface="華康儷金黑" panose="020B0809000000000000" pitchFamily="49" charset="-120"/>
                <a:sym typeface="Arial" panose="020B0604020202020204" pitchFamily="34" charset="0"/>
              </a:rPr>
              <a:t>流山高等學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anose="020B0809000000000000" pitchFamily="49" charset="-120"/>
                <a:ea typeface="華康儷金黑" panose="020B0809000000000000" pitchFamily="49" charset="-120"/>
                <a:sym typeface="Arial" panose="020B0604020202020204" pitchFamily="34" charset="0"/>
              </a:rPr>
              <a:t>園      姐妹校交流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anose="020B0809000000000000" pitchFamily="49" charset="-12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727426" y="5516340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26965" y="5954043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37812" y="5920972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6123908" y="91966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12.2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829" y="311284"/>
            <a:ext cx="12858750" cy="85725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421680" y="545885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452705" y="5924438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383715" y="5865493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744155" y="6042470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12.2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52638" y="6042470"/>
            <a:ext cx="5933873" cy="744145"/>
          </a:xfrm>
          <a:prstGeom prst="rect">
            <a:avLst/>
          </a:prstGeom>
        </p:spPr>
        <p:txBody>
          <a:bodyPr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新幹線　　宇都宮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→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仙台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2064" y="6871738"/>
            <a:ext cx="3877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https://www.japanhoppers.com/zh_tw/kanto/narita/kanko/1222/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" y="0"/>
            <a:ext cx="11858625" cy="714375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81961" y="5612278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95357" y="6022595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95357" y="5973370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994256" y="3472340"/>
            <a:ext cx="3942496" cy="7389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仙台東照宮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16104" y="6936521"/>
            <a:ext cx="28055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https://tohoku.letsgojp.com/archives/22991/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5182024" y="3524873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12.3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0" y="-2919413"/>
            <a:ext cx="19050000" cy="1269682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421680" y="545885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452705" y="5924438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383715" y="5865493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899797" y="5244429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12.3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708801" y="5180293"/>
            <a:ext cx="6297844" cy="744145"/>
          </a:xfrm>
          <a:prstGeom prst="rect">
            <a:avLst/>
          </a:prstGeom>
        </p:spPr>
        <p:txBody>
          <a:bodyPr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宮城縣南三陸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HOMBSTAY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2064" y="6871738"/>
            <a:ext cx="3877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https://ms-iriyado.jp/taiwan/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625355"/>
            <a:ext cx="15240000" cy="1016317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421680" y="545885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452705" y="5924438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383715" y="5865493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755830" y="491561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12.4</a:t>
            </a:r>
            <a:endParaRPr lang="zh-TW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574563" y="491561"/>
            <a:ext cx="6297844" cy="74414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宮城縣松島</a:t>
            </a:r>
            <a:endParaRPr lang="zh-TW" altLang="en-US" sz="4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2064" y="6871738"/>
            <a:ext cx="3877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https://hanmajor.blogspot.com/2018/09/part1.html</a:t>
            </a:r>
            <a:endParaRPr lang="zh-TW" altLang="en-US" sz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15669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421680" y="545885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452705" y="5924438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383715" y="5865493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292800" y="5992685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12.4</a:t>
            </a:r>
            <a:endParaRPr lang="zh-TW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154966" y="5992685"/>
            <a:ext cx="6297844" cy="74414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宮城縣白石城</a:t>
            </a:r>
            <a:endParaRPr lang="zh-TW" altLang="en-US" sz="4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0422" y="5627984"/>
            <a:ext cx="3877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https://niharu01.exblog.jp/21646517/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21"/>
            <a:ext cx="12382500" cy="696277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524960" y="1013679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0370349" y="1464339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363530" y="1398196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967891" y="2403952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12.4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25012" y="1659807"/>
            <a:ext cx="5933873" cy="744145"/>
          </a:xfrm>
          <a:prstGeom prst="rect">
            <a:avLst/>
          </a:prstGeom>
        </p:spPr>
        <p:txBody>
          <a:bodyPr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新幹線　　白石藏王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→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東京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6047" y="1521307"/>
            <a:ext cx="3877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https://matcha-jp.com/tw/2382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8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0160"/>
            <a:ext cx="12192000" cy="813816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965219" y="6071585"/>
            <a:ext cx="2733240" cy="6384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60300" y="6159423"/>
            <a:ext cx="1821651" cy="41638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0301" y="6153892"/>
            <a:ext cx="1939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60300" y="344359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12.4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035643" y="297007"/>
            <a:ext cx="2339855" cy="74414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東京車站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00194" y="67360"/>
            <a:ext cx="3252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https://www.justphilos.com/tokyo-night-scenes/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007"/>
            <a:ext cx="14744700" cy="685800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60300" y="344359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12.5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035643" y="297007"/>
            <a:ext cx="4567489" cy="74414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迪士尼海洋樂園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8349" y="205859"/>
            <a:ext cx="3463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http://catrina42.blogspot.com/2013/08/disney-sea.html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9452705" y="5924438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383715" y="5865493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9421680" y="545885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38200" y="1825625"/>
            <a:ext cx="734785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現任社團活動組長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曾任教學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組長、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導師、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期刊社、四健會指導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45" y="1458000"/>
            <a:ext cx="357662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444818"/>
            <a:ext cx="12954000" cy="7302818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-2313" y="5506118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12.6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34086" y="5490590"/>
            <a:ext cx="4567489" cy="74414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淺草觀音寺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8349" y="205859"/>
            <a:ext cx="3463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圖片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https://4seasoncolor.wordpress.com/2010/11/09/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9452705" y="5924438"/>
            <a:ext cx="1821651" cy="3339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383715" y="5865493"/>
            <a:ext cx="2065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Travel in Japan</a:t>
            </a:r>
            <a:endParaRPr lang="zh-TW" altLang="en-US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9421680" y="5458853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12258675" cy="818388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020499" y="5443257"/>
            <a:ext cx="1650705" cy="12922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報名洽</a:t>
            </a:r>
            <a:endParaRPr lang="en-US" altLang="zh-TW" dirty="0" smtClean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endParaRPr lang="en-US" altLang="zh-TW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特明體" panose="02020E09000000000000" pitchFamily="49" charset="-120"/>
                <a:ea typeface="華康超特明體" panose="02020E09000000000000" pitchFamily="49" charset="-120"/>
                <a:sym typeface="Arial" panose="020B0604020202020204" pitchFamily="34" charset="0"/>
              </a:rPr>
              <a:t>社團組</a:t>
            </a:r>
            <a:endParaRPr lang="zh-TW" altLang="en-US" dirty="0">
              <a:solidFill>
                <a:schemeClr val="bg1"/>
              </a:solidFill>
              <a:latin typeface="華康超特明體" panose="02020E09000000000000" pitchFamily="49" charset="-120"/>
              <a:ea typeface="華康超特明體" panose="02020E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0037239" y="5905388"/>
            <a:ext cx="1670871" cy="34096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768515" y="927499"/>
            <a:ext cx="3299660" cy="709609"/>
          </a:xfrm>
          <a:prstGeom prst="rect">
            <a:avLst/>
          </a:prstGeom>
        </p:spPr>
        <p:txBody>
          <a:bodyPr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NRT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標楷體" panose="03000509000000000000" pitchFamily="65" charset="-120"/>
                <a:sym typeface="Arial" panose="020B0604020202020204" pitchFamily="34" charset="0"/>
              </a:rPr>
              <a:t>→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TPE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70749" y="6496612"/>
            <a:ext cx="3395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圖片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https://www.justphilos.com/jal-b767-skysuite-jl802-jl809/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62020" y="-107223"/>
            <a:ext cx="3705130" cy="295058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chemeClr val="bg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臨窗的</a:t>
            </a:r>
            <a:endParaRPr lang="en-US" altLang="zh-TW" sz="4800" dirty="0" smtClean="0">
              <a:solidFill>
                <a:schemeClr val="bg1"/>
              </a:solidFill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rgbClr val="FFFF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夜景</a:t>
            </a:r>
            <a:r>
              <a:rPr lang="zh-TW" altLang="en-US" sz="4800" dirty="0" smtClean="0">
                <a:solidFill>
                  <a:schemeClr val="bg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伴你</a:t>
            </a:r>
            <a:endParaRPr lang="en-US" altLang="zh-TW" sz="4800" dirty="0" smtClean="0">
              <a:solidFill>
                <a:schemeClr val="bg1"/>
              </a:solidFill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chemeClr val="bg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sym typeface="Arial" panose="020B0604020202020204" pitchFamily="34" charset="0"/>
              </a:rPr>
              <a:t>返　航</a:t>
            </a:r>
            <a:endParaRPr lang="zh-TW" altLang="en-US" sz="4800" dirty="0">
              <a:solidFill>
                <a:schemeClr val="bg1"/>
              </a:solidFill>
              <a:latin typeface="華康超明體" panose="02020C09000000000000" pitchFamily="49" charset="-120"/>
              <a:ea typeface="華康超明體" panose="02020C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10718792" y="440651"/>
            <a:ext cx="989318" cy="79644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2019</a:t>
            </a:r>
          </a:p>
          <a:p>
            <a:pPr algn="ctr">
              <a:lnSpc>
                <a:spcPct val="65000"/>
              </a:lnSpc>
            </a:pPr>
            <a:r>
              <a:rPr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鐵線龍門W3" panose="03000309000000000000" pitchFamily="65" charset="-120"/>
                <a:sym typeface="Arial" panose="020B0604020202020204" pitchFamily="34" charset="0"/>
              </a:rPr>
              <a:t>12.6</a:t>
            </a:r>
            <a:endParaRPr lang="zh-TW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鐵線龍門W3" panose="030003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73956" y="5857678"/>
            <a:ext cx="1910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Travel in Japan</a:t>
            </a:r>
            <a:endParaRPr lang="zh-TW" altLang="en-US" sz="2200" b="1" dirty="0">
              <a:solidFill>
                <a:schemeClr val="bg1"/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8768515" y="295238"/>
            <a:ext cx="1902243" cy="8501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華康儷金黑" panose="020B0809000000000000" pitchFamily="49" charset="-120"/>
                <a:sym typeface="Arial" panose="020B0604020202020204" pitchFamily="34" charset="0"/>
              </a:rPr>
              <a:t>JL809</a:t>
            </a:r>
            <a:endParaRPr lang="zh-TW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ea typeface="華康儷金黑" panose="020B08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04160" y="1557866"/>
            <a:ext cx="6583680" cy="3743895"/>
          </a:xfrm>
        </p:spPr>
        <p:txBody>
          <a:bodyPr anchor="ctr"/>
          <a:lstStyle/>
          <a:p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謝謝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各位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2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256314" y="1825625"/>
            <a:ext cx="709748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附中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懷恩中學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組長、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導師、康輔社指導老師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埔里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高工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教育部中部辦公室商借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人員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0" y="1709738"/>
            <a:ext cx="311413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045028" y="1913275"/>
            <a:ext cx="662561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中小學國際教育初階教師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臺灣國際教育旅行聯盟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核心工作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志工基礎教育訓練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合格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2898000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54724" y="51921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QR Code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20" y="2195565"/>
            <a:ext cx="3124636" cy="3124636"/>
          </a:xfrm>
        </p:spPr>
      </p:pic>
    </p:spTree>
    <p:extLst>
      <p:ext uri="{BB962C8B-B14F-4D97-AF65-F5344CB8AC3E}">
        <p14:creationId xmlns:p14="http://schemas.microsoft.com/office/powerpoint/2010/main" val="32566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http://pic2.ooopic.com/01/32/15/65b1OOOPIC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" b="73203"/>
          <a:stretch>
            <a:fillRect/>
          </a:stretch>
        </p:blipFill>
        <p:spPr bwMode="auto">
          <a:xfrm>
            <a:off x="0" y="1"/>
            <a:ext cx="12192000" cy="241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" y="73480"/>
            <a:ext cx="12079357" cy="175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http://pic2.ooopic.com/01/32/15/65b1OOOPIC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6"/>
          <a:stretch>
            <a:fillRect/>
          </a:stretch>
        </p:blipFill>
        <p:spPr bwMode="auto">
          <a:xfrm>
            <a:off x="0" y="5502729"/>
            <a:ext cx="12192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0584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2769936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、認識自己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18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四季 16x9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988_TF04001541.potx" id="{05B78448-A79F-4ED1-BFA9-FF6E50C8C1C9}" vid="{7E264B62-729F-4B0A-B4BF-B506F9B5C055}"/>
    </a:ext>
  </a:extLst>
</a:theme>
</file>

<file path=ppt/theme/theme2.xml><?xml version="1.0" encoding="utf-8"?>
<a:theme xmlns:a="http://schemas.openxmlformats.org/drawingml/2006/main" name="Office 佈景主題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讚頌季節簡報</Template>
  <TotalTime>783</TotalTime>
  <Words>592</Words>
  <Application>Microsoft Office PowerPoint</Application>
  <PresentationFormat>寬螢幕</PresentationFormat>
  <Paragraphs>164</Paragraphs>
  <Slides>42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62" baseType="lpstr">
      <vt:lpstr>Microsoft JhengHei UI</vt:lpstr>
      <vt:lpstr>STLiti</vt:lpstr>
      <vt:lpstr>細明體</vt:lpstr>
      <vt:lpstr>華康細圓體</vt:lpstr>
      <vt:lpstr>華康超明體</vt:lpstr>
      <vt:lpstr>華康超特明體</vt:lpstr>
      <vt:lpstr>華康徽宗宮體W5</vt:lpstr>
      <vt:lpstr>華康儷中宋</vt:lpstr>
      <vt:lpstr>華康儷金黑</vt:lpstr>
      <vt:lpstr>華康鐵線龍門W3</vt:lpstr>
      <vt:lpstr>微軟正黑體</vt:lpstr>
      <vt:lpstr>標楷體</vt:lpstr>
      <vt:lpstr>Agency FB</vt:lpstr>
      <vt:lpstr>Arial</vt:lpstr>
      <vt:lpstr>Bodoni MT</vt:lpstr>
      <vt:lpstr>Calibri</vt:lpstr>
      <vt:lpstr>Century Schoolbook</vt:lpstr>
      <vt:lpstr>Times New Roman</vt:lpstr>
      <vt:lpstr>Wingdings</vt:lpstr>
      <vt:lpstr>四季 16x9</vt:lpstr>
      <vt:lpstr>教育旅行面面觀</vt:lpstr>
      <vt:lpstr>課程大綱 </vt:lpstr>
      <vt:lpstr>一、老師經歷。</vt:lpstr>
      <vt:lpstr>PowerPoint 簡報</vt:lpstr>
      <vt:lpstr> </vt:lpstr>
      <vt:lpstr> </vt:lpstr>
      <vt:lpstr>許弘老師的課程QR Code</vt:lpstr>
      <vt:lpstr>PowerPoint 簡報</vt:lpstr>
      <vt:lpstr>二、認識自己&amp;同學</vt:lpstr>
      <vt:lpstr>設計自己的名片</vt:lpstr>
      <vt:lpstr>設計自己的名片</vt:lpstr>
      <vt:lpstr>設計自己的名片</vt:lpstr>
      <vt:lpstr>設計自己的名片</vt:lpstr>
      <vt:lpstr>認設同學&amp;分組</vt:lpstr>
      <vt:lpstr>三、課程進度</vt:lpstr>
      <vt:lpstr>單元：認識我們的家鄉。</vt:lpstr>
      <vt:lpstr>單元：日本岡山縣興陽高校交流。</vt:lpstr>
      <vt:lpstr>單元：認識東協、移工及新住民。</vt:lpstr>
      <vt:lpstr>單元：設計臺中市主題旅遊行程。</vt:lpstr>
      <vt:lpstr>PowerPoint 簡報</vt:lpstr>
      <vt:lpstr>PowerPoint 簡報</vt:lpstr>
      <vt:lpstr>PowerPoint 簡報</vt:lpstr>
      <vt:lpstr>國際交流活動</vt:lpstr>
      <vt:lpstr>PowerPoint 簡報</vt:lpstr>
      <vt:lpstr>PowerPoint 簡報</vt:lpstr>
      <vt:lpstr>PowerPoint 簡報</vt:lpstr>
      <vt:lpstr>日本教育旅行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謝謝各位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標題投影片版面配置</dc:title>
  <dc:creator>user</dc:creator>
  <cp:lastModifiedBy>user</cp:lastModifiedBy>
  <cp:revision>67</cp:revision>
  <dcterms:created xsi:type="dcterms:W3CDTF">2018-05-03T02:47:29Z</dcterms:created>
  <dcterms:modified xsi:type="dcterms:W3CDTF">2019-09-06T02:09:19Z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