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864" r:id="rId4"/>
  </p:sldMasterIdLst>
  <p:notesMasterIdLst>
    <p:notesMasterId r:id="rId44"/>
  </p:notesMasterIdLst>
  <p:handoutMasterIdLst>
    <p:handoutMasterId r:id="rId45"/>
  </p:handoutMasterIdLst>
  <p:sldIdLst>
    <p:sldId id="256" r:id="rId5"/>
    <p:sldId id="263" r:id="rId6"/>
    <p:sldId id="268" r:id="rId7"/>
    <p:sldId id="266" r:id="rId8"/>
    <p:sldId id="269" r:id="rId9"/>
    <p:sldId id="270" r:id="rId10"/>
    <p:sldId id="264" r:id="rId11"/>
    <p:sldId id="271" r:id="rId12"/>
    <p:sldId id="273" r:id="rId13"/>
    <p:sldId id="272" r:id="rId14"/>
    <p:sldId id="274" r:id="rId15"/>
    <p:sldId id="265" r:id="rId16"/>
    <p:sldId id="275" r:id="rId17"/>
    <p:sldId id="276" r:id="rId18"/>
    <p:sldId id="277" r:id="rId19"/>
    <p:sldId id="279" r:id="rId20"/>
    <p:sldId id="280" r:id="rId21"/>
    <p:sldId id="281" r:id="rId22"/>
    <p:sldId id="282" r:id="rId23"/>
    <p:sldId id="278" r:id="rId24"/>
    <p:sldId id="284" r:id="rId25"/>
    <p:sldId id="286" r:id="rId26"/>
    <p:sldId id="287" r:id="rId27"/>
    <p:sldId id="285" r:id="rId28"/>
    <p:sldId id="289" r:id="rId29"/>
    <p:sldId id="283" r:id="rId30"/>
    <p:sldId id="288" r:id="rId31"/>
    <p:sldId id="291" r:id="rId32"/>
    <p:sldId id="294" r:id="rId33"/>
    <p:sldId id="290" r:id="rId34"/>
    <p:sldId id="295" r:id="rId35"/>
    <p:sldId id="292" r:id="rId36"/>
    <p:sldId id="293" r:id="rId37"/>
    <p:sldId id="297" r:id="rId38"/>
    <p:sldId id="298" r:id="rId39"/>
    <p:sldId id="299" r:id="rId40"/>
    <p:sldId id="300" r:id="rId41"/>
    <p:sldId id="301" r:id="rId42"/>
    <p:sldId id="267" r:id="rId43"/>
  </p:sldIdLst>
  <p:sldSz cx="12192000" cy="6858000"/>
  <p:notesSz cx="6858000" cy="9144000"/>
  <p:defaultTextStyle>
    <a:defPPr rtl="0">
      <a:defRPr lang="zh-TW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33CC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2" autoAdjust="0"/>
  </p:normalViewPr>
  <p:slideViewPr>
    <p:cSldViewPr snapToGrid="0">
      <p:cViewPr varScale="1">
        <p:scale>
          <a:sx n="89" d="100"/>
          <a:sy n="89" d="100"/>
        </p:scale>
        <p:origin x="46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="" xmlns:a16="http://schemas.microsoft.com/office/drawing/2014/main" id="{57DF1958-7F76-42A6-BBB1-F91A42058D1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日期版面配置區 2">
            <a:extLst>
              <a:ext uri="{FF2B5EF4-FFF2-40B4-BE49-F238E27FC236}">
                <a16:creationId xmlns="" xmlns:a16="http://schemas.microsoft.com/office/drawing/2014/main" id="{82B7A385-F111-4EF9-84C0-03A8C844FE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1081E-810B-4BA4-971D-55989A7569BA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2022/3/7</a:t>
            </a:fld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="" xmlns:a16="http://schemas.microsoft.com/office/drawing/2014/main" id="{A8A4508B-DBF4-4DDA-AC5E-059C52045B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="" xmlns:a16="http://schemas.microsoft.com/office/drawing/2014/main" id="{761DBC3A-2DE7-450F-AA57-ECA321F3D67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5EF9A2-9B93-4E20-9A91-D2E1EAAA2161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‹#›</a:t>
            </a:fld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24186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6E57A0E6-9957-45C2-90CB-C4E85D9A9378}" type="datetime1">
              <a:rPr lang="zh-TW" altLang="en-US" noProof="0" smtClean="0"/>
              <a:t>2022/3/7</a:t>
            </a:fld>
            <a:endParaRPr lang="zh-TW" altLang="en-US" noProof="0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/>
              <a:t>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8CB522A3-8691-4333-B72F-B112C0A8ED21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9704935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B522A3-8691-4333-B72F-B112C0A8ED21}" type="slidenum">
              <a:rPr lang="en-US" altLang="zh-TW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2088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B522A3-8691-4333-B72F-B112C0A8ED21}" type="slidenum">
              <a:rPr lang="en-US" altLang="zh-TW" smtClean="0"/>
              <a:pPr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432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矩形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rtlCol="0"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副標題 2"/>
          <p:cNvSpPr>
            <a:spLocks noGrp="1"/>
          </p:cNvSpPr>
          <p:nvPr>
            <p:ph type="subTitle" idx="1" hasCustomPrompt="1"/>
          </p:nvPr>
        </p:nvSpPr>
        <p:spPr>
          <a:xfrm>
            <a:off x="1100015" y="4670246"/>
            <a:ext cx="7315200" cy="914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zh-TW" altLang="en-US" noProof="0"/>
              <a:t>按一下以編輯母片副標題樣式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2C127E4-60C4-41CC-BB0C-163FEE4ACD5F}" type="datetime1">
              <a:rPr lang="zh-TW" altLang="en-US" noProof="0" smtClean="0"/>
              <a:t>2022/3/7</a:t>
            </a:fld>
            <a:endParaRPr lang="zh-TW" altLang="en-US" noProof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3354660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/>
          <a:p>
            <a:pPr lvl="0" rtl="0"/>
            <a:r>
              <a:rPr lang="zh-TW" altLang="en-US" noProof="0" smtClean="0"/>
              <a:t>按一下以編輯母片文字樣式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A1161C-C189-467C-9B6B-778D400BECE1}" type="datetime1">
              <a:rPr lang="zh-TW" altLang="en-US" noProof="0" smtClean="0"/>
              <a:t>2022/3/7</a:t>
            </a:fld>
            <a:endParaRPr lang="zh-TW" altLang="en-US" noProof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9439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rtlCol="0" anchor="t"/>
          <a:lstStyle/>
          <a:p>
            <a:pPr lvl="0" rtl="0"/>
            <a:r>
              <a:rPr lang="zh-TW" altLang="en-US" noProof="0" smtClean="0"/>
              <a:t>按一下以編輯母片文字樣式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F386D4E-55B4-43D8-9A74-9A815D076B38}" type="datetime1">
              <a:rPr lang="zh-TW" altLang="en-US" noProof="0" smtClean="0"/>
              <a:t>2022/3/7</a:t>
            </a:fld>
            <a:endParaRPr lang="zh-TW" altLang="en-US" noProof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197192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 noProof="0" smtClean="0"/>
              <a:t>按一下以編輯母片文字樣式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74730DD-0670-4752-B4B5-9D197BDC1F81}" type="datetime1">
              <a:rPr lang="zh-TW" altLang="en-US" noProof="0" smtClean="0"/>
              <a:t>2022/3/7</a:t>
            </a:fld>
            <a:endParaRPr lang="zh-TW" altLang="en-US" noProof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3181794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rtlCol="0" anchor="b">
            <a:normAutofit/>
          </a:bodyPr>
          <a:lstStyle>
            <a:lvl1pPr>
              <a:defRPr sz="5900" b="0" spc="-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rtlCol="0"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 smtClean="0"/>
              <a:t>按一下以編輯母片文字樣式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0D3841-ADB6-4416-93AF-38445F8DCB16}" type="datetime1">
              <a:rPr lang="zh-TW" altLang="en-US" noProof="0" smtClean="0"/>
              <a:t>2022/3/7</a:t>
            </a:fld>
            <a:endParaRPr lang="zh-TW" altLang="en-US" noProof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410662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 noProof="0" smtClean="0"/>
              <a:t>按一下以編輯母片文字樣式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 noProof="0" smtClean="0"/>
              <a:t>按一下以編輯母片文字樣式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8" name="日期預留位置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B8116F-AA23-4FFC-B434-F67B02A6583F}" type="datetime1">
              <a:rPr lang="zh-TW" altLang="en-US" noProof="0" smtClean="0"/>
              <a:t>2022/3/7</a:t>
            </a:fld>
            <a:endParaRPr lang="zh-TW" altLang="en-US" noProof="0"/>
          </a:p>
        </p:txBody>
      </p:sp>
      <p:sp>
        <p:nvSpPr>
          <p:cNvPr id="9" name="頁尾預留位置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10" name="投影片編號預留位置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1413777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 smtClean="0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 noProof="0" smtClean="0"/>
              <a:t>按一下以編輯母片文字樣式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 smtClean="0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 noProof="0" smtClean="0"/>
              <a:t>按一下以編輯母片文字樣式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6F20C6-8C40-4B6C-8E37-023836443C12}" type="datetime1">
              <a:rPr lang="zh-TW" altLang="en-US" noProof="0" smtClean="0"/>
              <a:t>2022/3/7</a:t>
            </a:fld>
            <a:endParaRPr lang="zh-TW" altLang="en-US" noProof="0"/>
          </a:p>
        </p:txBody>
      </p:sp>
      <p:sp>
        <p:nvSpPr>
          <p:cNvPr id="11" name="頁尾預留位置 10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12" name="投影片編號預留位置 1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39466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BB3D40F-36B3-4A58-9A7D-5F293A695B41}" type="datetime1">
              <a:rPr lang="zh-TW" altLang="en-US" noProof="0" smtClean="0"/>
              <a:t>2022/3/7</a:t>
            </a:fld>
            <a:endParaRPr lang="zh-TW" altLang="en-US" noProof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632046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2155C7-4DC5-46E4-8708-57F9FD30DDC5}" type="datetime1">
              <a:rPr lang="zh-TW" altLang="en-US" noProof="0" smtClean="0"/>
              <a:t>2022/3/7</a:t>
            </a:fld>
            <a:endParaRPr lang="zh-TW" altLang="en-US" noProof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164920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rtlCol="0" anchor="b">
            <a:normAutofit/>
          </a:bodyPr>
          <a:lstStyle>
            <a:lvl1pPr>
              <a:defRPr sz="3200" b="0" baseline="0"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3906981" y="1852122"/>
            <a:ext cx="2458230" cy="2008678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 noProof="0" smtClean="0"/>
              <a:t>按一下以編輯母片文字樣式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rtlCol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 noProof="0" smtClean="0"/>
              <a:t>按一下以編輯母片文字樣式</a:t>
            </a:r>
          </a:p>
        </p:txBody>
      </p:sp>
      <p:sp>
        <p:nvSpPr>
          <p:cNvPr id="8" name="日期預留位置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2DC5293-4119-4A92-9CCF-747A6DCD4CD7}" type="datetime1">
              <a:rPr lang="zh-TW" altLang="en-US" noProof="0" smtClean="0"/>
              <a:t>2022/3/7</a:t>
            </a:fld>
            <a:endParaRPr lang="zh-TW" altLang="en-US" noProof="0"/>
          </a:p>
        </p:txBody>
      </p:sp>
      <p:sp>
        <p:nvSpPr>
          <p:cNvPr id="9" name="頁尾預留位置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10" name="投影片編號預留位置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  <p:sp>
        <p:nvSpPr>
          <p:cNvPr id="11" name="內容預留位置 2">
            <a:extLst>
              <a:ext uri="{FF2B5EF4-FFF2-40B4-BE49-F238E27FC236}">
                <a16:creationId xmlns="" xmlns:a16="http://schemas.microsoft.com/office/drawing/2014/main" id="{87B0DF2F-DAFD-4616-9E25-0C28D75BF30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91805" y="1852122"/>
            <a:ext cx="2458230" cy="2008678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 noProof="0" smtClean="0"/>
              <a:t>按一下以編輯母片文字樣式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12" name="內容預留位置 2">
            <a:extLst>
              <a:ext uri="{FF2B5EF4-FFF2-40B4-BE49-F238E27FC236}">
                <a16:creationId xmlns="" xmlns:a16="http://schemas.microsoft.com/office/drawing/2014/main" id="{336DA0F9-D851-437C-A45B-EC125A3D3DB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9076629" y="1852122"/>
            <a:ext cx="2458230" cy="2008678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 noProof="0" smtClean="0"/>
              <a:t>按一下以編輯母片文字樣式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文字預留位置 5">
            <a:extLst>
              <a:ext uri="{FF2B5EF4-FFF2-40B4-BE49-F238E27FC236}">
                <a16:creationId xmlns="" xmlns:a16="http://schemas.microsoft.com/office/drawing/2014/main" id="{0FF0BA98-3AB4-4D88-B1C2-6279BCACFA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87792" y="3971924"/>
            <a:ext cx="2477419" cy="8032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zh-TW" altLang="en-US" noProof="0" smtClean="0"/>
              <a:t>按一下以編輯母片文字樣式</a:t>
            </a:r>
          </a:p>
        </p:txBody>
      </p:sp>
      <p:sp>
        <p:nvSpPr>
          <p:cNvPr id="13" name="文字預留位置 5">
            <a:extLst>
              <a:ext uri="{FF2B5EF4-FFF2-40B4-BE49-F238E27FC236}">
                <a16:creationId xmlns="" xmlns:a16="http://schemas.microsoft.com/office/drawing/2014/main" id="{D9DEF72B-B924-4A0D-8C83-3B370632C0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72616" y="3971925"/>
            <a:ext cx="2477419" cy="8032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zh-TW" altLang="en-US" noProof="0" smtClean="0"/>
              <a:t>按一下以編輯母片文字樣式</a:t>
            </a:r>
          </a:p>
        </p:txBody>
      </p:sp>
      <p:sp>
        <p:nvSpPr>
          <p:cNvPr id="14" name="文字預留位置 5">
            <a:extLst>
              <a:ext uri="{FF2B5EF4-FFF2-40B4-BE49-F238E27FC236}">
                <a16:creationId xmlns="" xmlns:a16="http://schemas.microsoft.com/office/drawing/2014/main" id="{E9D30C54-E9E8-4300-8DA4-352DB3A71A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070240" y="3971924"/>
            <a:ext cx="2458230" cy="8032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zh-TW" altLang="en-US" noProof="0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075080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rtlCol="0" anchor="b">
            <a:normAutofit/>
          </a:bodyPr>
          <a:lstStyle>
            <a:lvl1pPr>
              <a:defRPr sz="3200" b="0"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圖片預留位置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rtlCol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 noProof="0" smtClean="0"/>
              <a:t>按一下以編輯母片文字樣式</a:t>
            </a:r>
          </a:p>
        </p:txBody>
      </p:sp>
      <p:sp>
        <p:nvSpPr>
          <p:cNvPr id="8" name="日期預留位置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9048BE-5D6A-4047-932E-D72E66704AC8}" type="datetime1">
              <a:rPr lang="zh-TW" altLang="en-US" noProof="0" smtClean="0"/>
              <a:t>2022/3/7</a:t>
            </a:fld>
            <a:endParaRPr lang="zh-TW" altLang="en-US" noProof="0"/>
          </a:p>
        </p:txBody>
      </p:sp>
      <p:sp>
        <p:nvSpPr>
          <p:cNvPr id="9" name="頁尾預留位置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10" name="投影片編號預留位置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3059410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8" name="矩形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defRPr>
            </a:lvl1pPr>
          </a:lstStyle>
          <a:p>
            <a:fld id="{ED858BE4-557E-4924-AF72-1C9BAEB54E1F}" type="datetime1">
              <a:rPr lang="zh-TW" altLang="en-US" smtClean="0"/>
              <a:t>2022/3/7</a:t>
            </a:fld>
            <a:endParaRPr lang="zh-TW" altLang="en-US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fld id="{4FAB73BC-B049-4115-A692-8D63A059BFB8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593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ea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75000"/>
              <a:lumOff val="25000"/>
            </a:schemeClr>
          </a:solidFill>
          <a:latin typeface="+mj-ea"/>
          <a:ea typeface="+mj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75000"/>
              <a:lumOff val="25000"/>
            </a:schemeClr>
          </a:solidFill>
          <a:latin typeface="+mj-ea"/>
          <a:ea typeface="+mj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75000"/>
              <a:lumOff val="25000"/>
            </a:schemeClr>
          </a:solidFill>
          <a:latin typeface="+mj-ea"/>
          <a:ea typeface="+mj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j-ea"/>
          <a:ea typeface="+mj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j-ea"/>
          <a:ea typeface="+mj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矩形 9">
            <a:extLst>
              <a:ext uri="{FF2B5EF4-FFF2-40B4-BE49-F238E27FC236}">
                <a16:creationId xmlns="" xmlns:a16="http://schemas.microsoft.com/office/drawing/2014/main" id="{8869841E-71E7-4F51-8E6F-5E8A5E3756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>
              <a:latin typeface="+mj-ea"/>
              <a:ea typeface="+mj-ea"/>
            </a:endParaRPr>
          </a:p>
        </p:txBody>
      </p:sp>
      <p:pic>
        <p:nvPicPr>
          <p:cNvPr id="5" name="圖片 4" descr="計劃">
            <a:extLst>
              <a:ext uri="{FF2B5EF4-FFF2-40B4-BE49-F238E27FC236}">
                <a16:creationId xmlns="" xmlns:a16="http://schemas.microsoft.com/office/drawing/2014/main" id="{A3A2E0DA-DA21-447D-AD1F-3DB915DD05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594B067E-A161-4B29-A8FA-FEEB194495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標題 1">
            <a:extLst>
              <a:ext uri="{FF2B5EF4-FFF2-40B4-BE49-F238E27FC236}">
                <a16:creationId xmlns="" xmlns:a16="http://schemas.microsoft.com/office/drawing/2014/main" id="{7D6CA50C-1A88-4B3F-A34F-FE199F4205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011" y="1298448"/>
            <a:ext cx="4573218" cy="3255264"/>
          </a:xfrm>
        </p:spPr>
        <p:txBody>
          <a:bodyPr rtlCol="0">
            <a:normAutofit/>
          </a:bodyPr>
          <a:lstStyle/>
          <a:p>
            <a:pPr rtl="0"/>
            <a:r>
              <a:rPr lang="en-US" altLang="zh-TW" sz="4800" b="1" dirty="0" smtClean="0"/>
              <a:t>B6L6</a:t>
            </a:r>
            <a:br>
              <a:rPr lang="en-US" altLang="zh-TW" sz="4800" b="1" dirty="0" smtClean="0"/>
            </a:br>
            <a:r>
              <a:rPr lang="zh-TW" altLang="en-US" sz="4800" b="1" dirty="0" smtClean="0"/>
              <a:t>知足常樂一念間</a:t>
            </a:r>
            <a:endParaRPr lang="zh-TW" altLang="en-US" sz="4800" b="1" dirty="0"/>
          </a:p>
        </p:txBody>
      </p:sp>
      <p:sp>
        <p:nvSpPr>
          <p:cNvPr id="3" name="副標題 2">
            <a:extLst>
              <a:ext uri="{FF2B5EF4-FFF2-40B4-BE49-F238E27FC236}">
                <a16:creationId xmlns="" xmlns:a16="http://schemas.microsoft.com/office/drawing/2014/main" id="{C9CC2D51-705E-403A-AC0E-9157DC5513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11" y="4670246"/>
            <a:ext cx="4259526" cy="914400"/>
          </a:xfrm>
        </p:spPr>
        <p:txBody>
          <a:bodyPr rtlCol="0">
            <a:normAutofit/>
          </a:bodyPr>
          <a:lstStyle/>
          <a:p>
            <a:pPr rtl="0"/>
            <a:r>
              <a:rPr lang="en-US" altLang="zh-TW" sz="4000" b="1" dirty="0" smtClean="0"/>
              <a:t>P130</a:t>
            </a:r>
            <a:r>
              <a:rPr lang="zh-TW" altLang="en-US" sz="4000" b="1" dirty="0" smtClean="0"/>
              <a:t>曾志朗</a:t>
            </a:r>
            <a:endParaRPr lang="zh-TW" altLang="en-US" sz="4000" b="1" dirty="0"/>
          </a:p>
        </p:txBody>
      </p: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C20C741F-0826-4AB6-A92E-AB4EB50216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45828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621102" y="448574"/>
            <a:ext cx="111108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000" b="1" dirty="0" smtClean="0">
                <a:latin typeface="+mj-ea"/>
                <a:ea typeface="+mj-ea"/>
              </a:rPr>
              <a:t>P131</a:t>
            </a:r>
            <a:r>
              <a:rPr lang="zh-TW" altLang="en-US" sz="5000" b="1" dirty="0" smtClean="0">
                <a:latin typeface="+mj-ea"/>
                <a:ea typeface="+mj-ea"/>
              </a:rPr>
              <a:t>生平</a:t>
            </a:r>
            <a:endParaRPr lang="zh-TW" altLang="en-US" sz="5000" b="1" dirty="0">
              <a:latin typeface="+mj-ea"/>
              <a:ea typeface="+mj-ea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21102" y="1975449"/>
            <a:ext cx="1110219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政治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大學教育系、教育研究所畢業，美國賓州州立大學認知心理學博士。曾任教於加州大學河濱分校、柏克萊大學等多所學校，回國後先後擔任</a:t>
            </a:r>
            <a:r>
              <a:rPr lang="zh-TW" altLang="en-US" sz="4000" b="1" dirty="0">
                <a:solidFill>
                  <a:srgbClr val="33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教育部部長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、中央研究院副院長等職，並致力於推展臺灣的認知神經科學研</a:t>
            </a:r>
          </a:p>
        </p:txBody>
      </p:sp>
    </p:spTree>
    <p:extLst>
      <p:ext uri="{BB962C8B-B14F-4D97-AF65-F5344CB8AC3E}">
        <p14:creationId xmlns:p14="http://schemas.microsoft.com/office/powerpoint/2010/main" val="2351749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621102" y="448574"/>
            <a:ext cx="111108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000" b="1" dirty="0" smtClean="0">
                <a:latin typeface="+mj-ea"/>
                <a:ea typeface="+mj-ea"/>
              </a:rPr>
              <a:t>P131</a:t>
            </a:r>
            <a:r>
              <a:rPr lang="zh-TW" altLang="en-US" sz="5000" b="1" dirty="0" smtClean="0">
                <a:latin typeface="+mj-ea"/>
                <a:ea typeface="+mj-ea"/>
              </a:rPr>
              <a:t>成就</a:t>
            </a:r>
            <a:endParaRPr lang="zh-TW" altLang="en-US" sz="5000" b="1" dirty="0">
              <a:latin typeface="+mj-ea"/>
              <a:ea typeface="+mj-ea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21102" y="1975449"/>
            <a:ext cx="1110219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被譽為「最會說故事的科學人」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4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參與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製作、主持廣播節目人人都是科學人，將古今中外的科學知識，用生動、親切的口語轉化為大眾均能理解的內容，提倡人們養成科學思考的習慣。</a:t>
            </a:r>
          </a:p>
        </p:txBody>
      </p:sp>
    </p:spTree>
    <p:extLst>
      <p:ext uri="{BB962C8B-B14F-4D97-AF65-F5344CB8AC3E}">
        <p14:creationId xmlns:p14="http://schemas.microsoft.com/office/powerpoint/2010/main" val="1140136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b="1" dirty="0" smtClean="0"/>
              <a:t>P132</a:t>
            </a:r>
            <a:r>
              <a:rPr lang="zh-TW" altLang="en-US" sz="6000" b="1" dirty="0" smtClean="0"/>
              <a:t>課文</a:t>
            </a:r>
            <a:endParaRPr lang="zh-TW" altLang="en-US" sz="6000" b="1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4000" b="1" dirty="0" smtClean="0"/>
              <a:t>重點、文法、修辭</a:t>
            </a:r>
            <a:endParaRPr lang="zh-TW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716035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621102" y="448574"/>
            <a:ext cx="111108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000" b="1" dirty="0" smtClean="0">
                <a:latin typeface="+mj-ea"/>
                <a:ea typeface="+mj-ea"/>
              </a:rPr>
              <a:t>P132-1</a:t>
            </a:r>
            <a:r>
              <a:rPr lang="zh-TW" altLang="en-US" sz="5000" b="1" dirty="0" smtClean="0">
                <a:latin typeface="+mj-ea"/>
                <a:ea typeface="+mj-ea"/>
              </a:rPr>
              <a:t>第一</a:t>
            </a:r>
            <a:r>
              <a:rPr lang="en-US" altLang="zh-TW" sz="5000" b="1" dirty="0" smtClean="0">
                <a:latin typeface="+mj-ea"/>
                <a:ea typeface="+mj-ea"/>
              </a:rPr>
              <a:t>~</a:t>
            </a:r>
            <a:r>
              <a:rPr lang="zh-TW" altLang="en-US" sz="5000" b="1" dirty="0" smtClean="0">
                <a:latin typeface="+mj-ea"/>
                <a:ea typeface="+mj-ea"/>
              </a:rPr>
              <a:t>二段大意</a:t>
            </a:r>
            <a:endParaRPr lang="zh-TW" altLang="en-US" sz="5000" b="1" dirty="0">
              <a:latin typeface="+mj-ea"/>
              <a:ea typeface="+mj-ea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21102" y="1975449"/>
            <a:ext cx="11102196" cy="1830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從買票看戲的生活情境出發，透過提問引發讀者思考。</a:t>
            </a:r>
          </a:p>
        </p:txBody>
      </p:sp>
    </p:spTree>
    <p:extLst>
      <p:ext uri="{BB962C8B-B14F-4D97-AF65-F5344CB8AC3E}">
        <p14:creationId xmlns:p14="http://schemas.microsoft.com/office/powerpoint/2010/main" val="2722670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621102" y="448574"/>
            <a:ext cx="111108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000" b="1" dirty="0" smtClean="0">
                <a:latin typeface="+mj-ea"/>
                <a:ea typeface="+mj-ea"/>
              </a:rPr>
              <a:t>P132-11</a:t>
            </a:r>
            <a:endParaRPr lang="zh-TW" altLang="en-US" sz="5000" b="1" dirty="0">
              <a:latin typeface="+mj-ea"/>
              <a:ea typeface="+mj-ea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21102" y="1975449"/>
            <a:ext cx="11102196" cy="460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4000" b="1" dirty="0" smtClean="0">
                <a:latin typeface="+mn-ea"/>
              </a:rPr>
              <a:t>來</a:t>
            </a:r>
            <a:r>
              <a:rPr lang="zh-TW" altLang="en-US" sz="4000" b="1" dirty="0">
                <a:latin typeface="+mn-ea"/>
              </a:rPr>
              <a:t>來來，我問你們一個問題，希望你們仔細想想，然後告訴我答案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詢問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學生的同時，也將問題拋給讀者，增加讀者的參與感。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TW" altLang="en-US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30125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621102" y="448574"/>
            <a:ext cx="111108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000" b="1" dirty="0" smtClean="0">
                <a:latin typeface="+mj-ea"/>
                <a:ea typeface="+mj-ea"/>
              </a:rPr>
              <a:t>P134-1</a:t>
            </a:r>
            <a:r>
              <a:rPr lang="zh-TW" altLang="en-US" sz="5000" b="1" dirty="0" smtClean="0">
                <a:latin typeface="+mj-ea"/>
                <a:ea typeface="+mj-ea"/>
              </a:rPr>
              <a:t>第三</a:t>
            </a:r>
            <a:r>
              <a:rPr lang="en-US" altLang="zh-TW" sz="5000" b="1" dirty="0" smtClean="0">
                <a:latin typeface="+mj-ea"/>
                <a:ea typeface="+mj-ea"/>
              </a:rPr>
              <a:t>~</a:t>
            </a:r>
            <a:r>
              <a:rPr lang="zh-TW" altLang="en-US" sz="5000" b="1" dirty="0" smtClean="0">
                <a:latin typeface="+mj-ea"/>
                <a:ea typeface="+mj-ea"/>
              </a:rPr>
              <a:t>五段大意</a:t>
            </a:r>
            <a:endParaRPr lang="zh-TW" altLang="en-US" sz="5000" b="1" dirty="0">
              <a:latin typeface="+mj-ea"/>
              <a:ea typeface="+mj-ea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21102" y="1975449"/>
            <a:ext cx="11102196" cy="907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揭曉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問題答案，並分析背後的成因。</a:t>
            </a:r>
          </a:p>
        </p:txBody>
      </p:sp>
    </p:spTree>
    <p:extLst>
      <p:ext uri="{BB962C8B-B14F-4D97-AF65-F5344CB8AC3E}">
        <p14:creationId xmlns:p14="http://schemas.microsoft.com/office/powerpoint/2010/main" val="178492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621102" y="448574"/>
            <a:ext cx="111108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000" b="1" dirty="0" smtClean="0">
                <a:latin typeface="+mj-ea"/>
                <a:ea typeface="+mj-ea"/>
              </a:rPr>
              <a:t>P134-2</a:t>
            </a:r>
            <a:endParaRPr lang="zh-TW" altLang="en-US" sz="5000" b="1" dirty="0">
              <a:latin typeface="+mj-ea"/>
              <a:ea typeface="+mj-ea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21102" y="1975449"/>
            <a:ext cx="1110219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4000" b="1" dirty="0" smtClean="0">
                <a:latin typeface="+mn-ea"/>
              </a:rPr>
              <a:t>在</a:t>
            </a:r>
            <a:r>
              <a:rPr lang="en-US" altLang="zh-TW" sz="4000" b="1" dirty="0">
                <a:latin typeface="+mn-ea"/>
              </a:rPr>
              <a:t>A</a:t>
            </a:r>
            <a:r>
              <a:rPr lang="zh-TW" altLang="en-US" sz="4000" b="1" dirty="0">
                <a:latin typeface="+mn-ea"/>
              </a:rPr>
              <a:t>的情況下，雖然心疼，還是會傾向拿出剩下的一千元，買票去看表演，心裡的不舒服很快就過去了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情境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的「不舒服」是對於錢財的損失，與看表演一事無關，因此並不會影響購票意願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50110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621102" y="448574"/>
            <a:ext cx="111108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000" b="1" dirty="0" smtClean="0">
                <a:latin typeface="+mj-ea"/>
                <a:ea typeface="+mj-ea"/>
              </a:rPr>
              <a:t>P134-5</a:t>
            </a:r>
            <a:endParaRPr lang="zh-TW" altLang="en-US" sz="5000" b="1" dirty="0">
              <a:latin typeface="+mj-ea"/>
              <a:ea typeface="+mj-ea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21102" y="1975449"/>
            <a:ext cx="1110219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4000" b="1" dirty="0" smtClean="0">
                <a:latin typeface="+mn-ea"/>
              </a:rPr>
              <a:t>票</a:t>
            </a:r>
            <a:r>
              <a:rPr lang="zh-TW" altLang="en-US" sz="4000" b="1" dirty="0">
                <a:latin typeface="+mn-ea"/>
              </a:rPr>
              <a:t>好像變貴了，要花一倍的錢買同樣的票，他才不幹呢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B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情境等於買二張票才能看到一場表演，因此帶來「票價變貴」的感受，購票意願與</a:t>
            </a:r>
            <a: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A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情境相比也大幅降低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08827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621102" y="448574"/>
            <a:ext cx="111108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000" b="1" dirty="0" smtClean="0">
                <a:latin typeface="+mj-ea"/>
                <a:ea typeface="+mj-ea"/>
              </a:rPr>
              <a:t>P134-8</a:t>
            </a:r>
            <a:endParaRPr lang="zh-TW" altLang="en-US" sz="5000" b="1" dirty="0">
              <a:latin typeface="+mj-ea"/>
              <a:ea typeface="+mj-ea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21102" y="1975449"/>
            <a:ext cx="1110219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4000" b="1" dirty="0" smtClean="0">
                <a:latin typeface="+mn-ea"/>
              </a:rPr>
              <a:t>那</a:t>
            </a:r>
            <a:r>
              <a:rPr lang="zh-TW" altLang="en-US" sz="4000" b="1" dirty="0">
                <a:latin typeface="+mn-ea"/>
              </a:rPr>
              <a:t>為什麼在</a:t>
            </a:r>
            <a:r>
              <a:rPr lang="en-US" altLang="zh-TW" sz="4000" b="1" dirty="0">
                <a:latin typeface="+mn-ea"/>
              </a:rPr>
              <a:t>B</a:t>
            </a:r>
            <a:r>
              <a:rPr lang="zh-TW" altLang="en-US" sz="4000" b="1" dirty="0">
                <a:latin typeface="+mn-ea"/>
              </a:rPr>
              <a:t>的情況之下，這一千元就變得十分沉重，掏不出來呢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連用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三個問句激使讀者思考，也凸顯多數人的思考模式其實存有盲點，為後續預備提出的論點作鋪墊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011265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621102" y="448574"/>
            <a:ext cx="111108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000" b="1" dirty="0" smtClean="0">
                <a:latin typeface="+mj-ea"/>
                <a:ea typeface="+mj-ea"/>
              </a:rPr>
              <a:t>P135-3</a:t>
            </a:r>
            <a:endParaRPr lang="zh-TW" altLang="en-US" sz="5000" b="1" dirty="0">
              <a:latin typeface="+mj-ea"/>
              <a:ea typeface="+mj-ea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21102" y="1975449"/>
            <a:ext cx="111021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4000" b="1" dirty="0" smtClean="0">
                <a:latin typeface="+mn-ea"/>
              </a:rPr>
              <a:t>因為</a:t>
            </a:r>
            <a:r>
              <a:rPr lang="zh-TW" altLang="en-US" sz="4000" b="1" dirty="0">
                <a:latin typeface="+mn-ea"/>
              </a:rPr>
              <a:t>此時價值比對的主體是「票」，而不是一般的一千元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B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情境將剩餘的一千元與所失票券進行價值比對，因此一千元的主觀價值發生變異。</a:t>
            </a:r>
          </a:p>
        </p:txBody>
      </p:sp>
    </p:spTree>
    <p:extLst>
      <p:ext uri="{BB962C8B-B14F-4D97-AF65-F5344CB8AC3E}">
        <p14:creationId xmlns:p14="http://schemas.microsoft.com/office/powerpoint/2010/main" val="4049670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b="1" dirty="0" smtClean="0"/>
              <a:t>P130</a:t>
            </a:r>
            <a:r>
              <a:rPr lang="zh-TW" altLang="en-US" sz="6000" b="1" dirty="0" smtClean="0"/>
              <a:t>題解</a:t>
            </a:r>
            <a:endParaRPr lang="zh-TW" altLang="en-US" sz="6000" b="1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4000" b="1" dirty="0" smtClean="0"/>
              <a:t>出處、文體、主旨</a:t>
            </a:r>
            <a:endParaRPr lang="zh-TW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4693076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621102" y="448574"/>
            <a:ext cx="111108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000" b="1" dirty="0" smtClean="0">
                <a:latin typeface="+mj-ea"/>
                <a:ea typeface="+mj-ea"/>
              </a:rPr>
              <a:t>P136-1</a:t>
            </a:r>
            <a:r>
              <a:rPr lang="zh-TW" altLang="en-US" sz="5000" b="1" dirty="0" smtClean="0">
                <a:latin typeface="+mj-ea"/>
                <a:ea typeface="+mj-ea"/>
              </a:rPr>
              <a:t>第六</a:t>
            </a:r>
            <a:r>
              <a:rPr lang="en-US" altLang="zh-TW" sz="5000" b="1" dirty="0" smtClean="0">
                <a:latin typeface="+mj-ea"/>
                <a:ea typeface="+mj-ea"/>
              </a:rPr>
              <a:t>~</a:t>
            </a:r>
            <a:r>
              <a:rPr lang="zh-TW" altLang="en-US" sz="5000" b="1" dirty="0" smtClean="0">
                <a:latin typeface="+mj-ea"/>
                <a:ea typeface="+mj-ea"/>
              </a:rPr>
              <a:t>八段大意</a:t>
            </a:r>
            <a:endParaRPr lang="zh-TW" altLang="en-US" sz="5000" b="1" dirty="0">
              <a:latin typeface="+mj-ea"/>
              <a:ea typeface="+mj-ea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21102" y="1975449"/>
            <a:ext cx="11102196" cy="1830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舉哈佛大學實驗成果為證，並帶出全文核心論點。</a:t>
            </a:r>
          </a:p>
        </p:txBody>
      </p:sp>
    </p:spTree>
    <p:extLst>
      <p:ext uri="{BB962C8B-B14F-4D97-AF65-F5344CB8AC3E}">
        <p14:creationId xmlns:p14="http://schemas.microsoft.com/office/powerpoint/2010/main" val="8188066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621102" y="448574"/>
            <a:ext cx="111108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000" b="1" dirty="0" smtClean="0">
                <a:latin typeface="+mj-ea"/>
                <a:ea typeface="+mj-ea"/>
              </a:rPr>
              <a:t>P136-1</a:t>
            </a:r>
            <a:endParaRPr lang="zh-TW" altLang="en-US" sz="5000" b="1" dirty="0">
              <a:latin typeface="+mj-ea"/>
              <a:ea typeface="+mj-ea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21102" y="1975449"/>
            <a:ext cx="11102196" cy="460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4000" b="1" dirty="0" smtClean="0">
                <a:latin typeface="+mn-ea"/>
              </a:rPr>
              <a:t>讓</a:t>
            </a:r>
            <a:r>
              <a:rPr lang="zh-TW" altLang="en-US" sz="4000" b="1" dirty="0">
                <a:latin typeface="+mn-ea"/>
              </a:rPr>
              <a:t>我再來說明另一個實驗的安排與其結果，就會更清楚看到主觀比對的對象發生變化，個人的喜好傾向也會跟著改變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作者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繼續舉其他例證來支持論點，藉客觀的實驗加深論點的可信度，展現出實證精神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89269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621102" y="448574"/>
            <a:ext cx="111108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000" b="1" dirty="0" smtClean="0">
                <a:latin typeface="+mj-ea"/>
                <a:ea typeface="+mj-ea"/>
              </a:rPr>
              <a:t>P137-4</a:t>
            </a:r>
            <a:endParaRPr lang="zh-TW" altLang="en-US" sz="5000" b="1" dirty="0">
              <a:latin typeface="+mj-ea"/>
              <a:ea typeface="+mj-ea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21102" y="1975449"/>
            <a:ext cx="11102196" cy="3676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4000" b="1" dirty="0" smtClean="0">
                <a:latin typeface="+mn-ea"/>
              </a:rPr>
              <a:t>當</a:t>
            </a:r>
            <a:r>
              <a:rPr lang="zh-TW" altLang="en-US" sz="4000" b="1" dirty="0">
                <a:latin typeface="+mn-ea"/>
              </a:rPr>
              <a:t>隔壁房間出現的是包裝精美的巧克力糖，受試者對自己房間裡的食物的喜愛度預估值明顯降低；但隔壁房間出現的是粗糙的罐頭食物時，受試者對當前食物的喜愛預估都明顯提高</a:t>
            </a:r>
            <a:r>
              <a:rPr lang="zh-TW" altLang="en-US" sz="4000" b="1" dirty="0" smtClean="0">
                <a:latin typeface="+mn-ea"/>
              </a:rPr>
              <a:t>了</a:t>
            </a:r>
            <a:endParaRPr lang="zh-TW" altLang="en-US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817460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621102" y="448574"/>
            <a:ext cx="111108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000" b="1" dirty="0" smtClean="0">
                <a:latin typeface="+mj-ea"/>
                <a:ea typeface="+mj-ea"/>
              </a:rPr>
              <a:t>P137-4</a:t>
            </a:r>
            <a:endParaRPr lang="zh-TW" altLang="en-US" sz="5000" b="1" dirty="0">
              <a:latin typeface="+mj-ea"/>
              <a:ea typeface="+mj-ea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21102" y="1975449"/>
            <a:ext cx="11102196" cy="2754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實驗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結果顯示與外觀美味的食物相比較時，受試者對當前食物的感受變差；與外觀粗糙的食物相比較時，受試者對當前食物的感受變佳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824741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621102" y="448574"/>
            <a:ext cx="111108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000" b="1" dirty="0" smtClean="0">
                <a:latin typeface="+mj-ea"/>
                <a:ea typeface="+mj-ea"/>
              </a:rPr>
              <a:t>P137-7</a:t>
            </a:r>
            <a:endParaRPr lang="zh-TW" altLang="en-US" sz="5000" b="1" dirty="0">
              <a:latin typeface="+mj-ea"/>
              <a:ea typeface="+mj-ea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21102" y="1975449"/>
            <a:ext cx="111021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4000" b="1" dirty="0" smtClean="0">
                <a:latin typeface="+mn-ea"/>
              </a:rPr>
              <a:t>主觀</a:t>
            </a:r>
            <a:r>
              <a:rPr lang="zh-TW" altLang="en-US" sz="4000" b="1" dirty="0">
                <a:latin typeface="+mn-ea"/>
              </a:rPr>
              <a:t>比對的對象變了，個人對當前事物的價值判斷也跟著改變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揭示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人們的價值判斷往往不是根據事物本身，而是經由比較得來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55506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621102" y="448574"/>
            <a:ext cx="111108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000" b="1" dirty="0" smtClean="0">
                <a:latin typeface="+mj-ea"/>
                <a:ea typeface="+mj-ea"/>
              </a:rPr>
              <a:t>P137-10</a:t>
            </a:r>
            <a:endParaRPr lang="zh-TW" altLang="en-US" sz="5000" b="1" dirty="0">
              <a:latin typeface="+mj-ea"/>
              <a:ea typeface="+mj-ea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21102" y="1225689"/>
            <a:ext cx="111021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4000" b="1" dirty="0" smtClean="0">
                <a:latin typeface="+mn-ea"/>
              </a:rPr>
              <a:t>受</a:t>
            </a:r>
            <a:r>
              <a:rPr lang="zh-TW" altLang="en-US" sz="4000" b="1" dirty="0">
                <a:latin typeface="+mn-ea"/>
              </a:rPr>
              <a:t>試者這一口咬下去，食物的口感的比對對象不再是對巧克力的美好想像，也不是那些粗糙的罐頭食物的不良印象，而是自己對當前食物的以往記憶的比較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入口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後會喚起過去品嚐該食物的記憶，變成與記憶中的口感做比較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568825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621102" y="448574"/>
            <a:ext cx="111108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000" b="1" dirty="0" smtClean="0">
                <a:latin typeface="+mj-ea"/>
                <a:ea typeface="+mj-ea"/>
              </a:rPr>
              <a:t>P138-1</a:t>
            </a:r>
            <a:r>
              <a:rPr lang="zh-TW" altLang="en-US" sz="5000" b="1" dirty="0" smtClean="0">
                <a:latin typeface="+mj-ea"/>
                <a:ea typeface="+mj-ea"/>
              </a:rPr>
              <a:t>第九</a:t>
            </a:r>
            <a:r>
              <a:rPr lang="en-US" altLang="zh-TW" sz="5000" b="1" dirty="0" smtClean="0">
                <a:latin typeface="+mj-ea"/>
                <a:ea typeface="+mj-ea"/>
              </a:rPr>
              <a:t>~</a:t>
            </a:r>
            <a:r>
              <a:rPr lang="zh-TW" altLang="en-US" sz="5000" b="1" dirty="0" smtClean="0">
                <a:latin typeface="+mj-ea"/>
                <a:ea typeface="+mj-ea"/>
              </a:rPr>
              <a:t>十段大意</a:t>
            </a:r>
            <a:endParaRPr lang="zh-TW" altLang="en-US" sz="5000" b="1" dirty="0">
              <a:latin typeface="+mj-ea"/>
              <a:ea typeface="+mj-ea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21102" y="1975449"/>
            <a:ext cx="11102196" cy="907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藉由生活中的消費行為，再次驗證論點。</a:t>
            </a:r>
          </a:p>
        </p:txBody>
      </p:sp>
    </p:spTree>
    <p:extLst>
      <p:ext uri="{BB962C8B-B14F-4D97-AF65-F5344CB8AC3E}">
        <p14:creationId xmlns:p14="http://schemas.microsoft.com/office/powerpoint/2010/main" val="25233162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621102" y="448574"/>
            <a:ext cx="111108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000" b="1" dirty="0" smtClean="0">
                <a:latin typeface="+mj-ea"/>
                <a:ea typeface="+mj-ea"/>
              </a:rPr>
              <a:t>P139-1</a:t>
            </a:r>
            <a:endParaRPr lang="zh-TW" altLang="en-US" sz="5000" b="1" dirty="0">
              <a:latin typeface="+mj-ea"/>
              <a:ea typeface="+mj-ea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21102" y="1975449"/>
            <a:ext cx="11102196" cy="460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4000" b="1" dirty="0" smtClean="0">
                <a:latin typeface="+mn-ea"/>
              </a:rPr>
              <a:t>古人</a:t>
            </a:r>
            <a:r>
              <a:rPr lang="zh-TW" altLang="en-US" sz="4000" b="1" dirty="0">
                <a:latin typeface="+mn-ea"/>
              </a:rPr>
              <a:t>才會有貨比三家的智慧良言，經濟學家也會強調，合理的價值應產生在對「其他」可能性的通盤比較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利用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中國傳統哲理和其他領域的專家說法，強調理性思維的重要性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628092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621102" y="448574"/>
            <a:ext cx="111108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000" b="1" dirty="0" smtClean="0">
                <a:latin typeface="+mj-ea"/>
                <a:ea typeface="+mj-ea"/>
              </a:rPr>
              <a:t>P139-4</a:t>
            </a:r>
            <a:endParaRPr lang="zh-TW" altLang="en-US" sz="5000" b="1" dirty="0">
              <a:latin typeface="+mj-ea"/>
              <a:ea typeface="+mj-ea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21102" y="1225689"/>
            <a:ext cx="111021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4000" b="1" dirty="0" smtClean="0">
                <a:latin typeface="+mn-ea"/>
              </a:rPr>
              <a:t>也許</a:t>
            </a:r>
            <a:r>
              <a:rPr lang="zh-TW" altLang="en-US" sz="4000" b="1" dirty="0">
                <a:latin typeface="+mn-ea"/>
              </a:rPr>
              <a:t>礙於記憶容量的不足，或安於習慣的行為模式，大部分的人沒能（或不顧）比對其他的可能性，總是把比對的對象拉回自己所熟悉的記憶事件中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作者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發揮科學探究精神，提出可能的假說來探討人們常將事物與記憶做比較的原因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302599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621102" y="448574"/>
            <a:ext cx="111108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000" b="1" dirty="0" smtClean="0">
                <a:latin typeface="+mj-ea"/>
                <a:ea typeface="+mj-ea"/>
              </a:rPr>
              <a:t>P139-4</a:t>
            </a:r>
            <a:endParaRPr lang="zh-TW" altLang="en-US" sz="5000" b="1" dirty="0">
              <a:latin typeface="+mj-ea"/>
              <a:ea typeface="+mj-ea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21102" y="1225689"/>
            <a:ext cx="111021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4000" b="1" dirty="0" smtClean="0">
                <a:latin typeface="+mn-ea"/>
              </a:rPr>
              <a:t>也許</a:t>
            </a:r>
            <a:r>
              <a:rPr lang="zh-TW" altLang="en-US" sz="4000" b="1" dirty="0">
                <a:latin typeface="+mn-ea"/>
              </a:rPr>
              <a:t>礙於記憶容量的不足，或安於習慣的行為模式，大部分的人沒能（或不顧）比對其他的可能性，總是把比對的對象拉回自己所熟悉的記憶事件中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作者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發揮科學探究精神，提出可能的假說來探討人們常將事物與記憶做比較的原因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95558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621102" y="448574"/>
            <a:ext cx="111108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000" b="1" dirty="0" smtClean="0">
                <a:latin typeface="+mj-ea"/>
                <a:ea typeface="+mj-ea"/>
              </a:rPr>
              <a:t>P130</a:t>
            </a:r>
            <a:r>
              <a:rPr lang="zh-TW" altLang="en-US" sz="5000" b="1" dirty="0" smtClean="0">
                <a:latin typeface="+mj-ea"/>
                <a:ea typeface="+mj-ea"/>
              </a:rPr>
              <a:t>題解</a:t>
            </a:r>
            <a:endParaRPr lang="zh-TW" altLang="en-US" sz="5000" b="1" dirty="0">
              <a:latin typeface="+mj-ea"/>
              <a:ea typeface="+mj-ea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21102" y="1975449"/>
            <a:ext cx="11102196" cy="1830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出處</a:t>
            </a:r>
            <a:r>
              <a:rPr lang="en-US" altLang="zh-TW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與科學共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舞</a:t>
            </a:r>
            <a:endParaRPr lang="en-US" altLang="zh-TW" sz="4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文體</a:t>
            </a:r>
            <a:r>
              <a:rPr lang="en-US" altLang="zh-TW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科普散文</a:t>
            </a:r>
            <a:endParaRPr lang="zh-TW" altLang="en-US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521844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621102" y="448574"/>
            <a:ext cx="111108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000" b="1" dirty="0" smtClean="0">
                <a:latin typeface="+mj-ea"/>
                <a:ea typeface="+mj-ea"/>
              </a:rPr>
              <a:t>P140-1</a:t>
            </a:r>
            <a:r>
              <a:rPr lang="zh-TW" altLang="en-US" sz="5000" b="1" dirty="0" smtClean="0">
                <a:latin typeface="+mj-ea"/>
                <a:ea typeface="+mj-ea"/>
              </a:rPr>
              <a:t>第十一段大意</a:t>
            </a:r>
            <a:endParaRPr lang="zh-TW" altLang="en-US" sz="5000" b="1" dirty="0">
              <a:latin typeface="+mj-ea"/>
              <a:ea typeface="+mj-ea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21102" y="1975449"/>
            <a:ext cx="11102196" cy="1830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提出科學解釋，揭示「價值比對」心理背後的大腦神經機制。</a:t>
            </a:r>
          </a:p>
        </p:txBody>
      </p:sp>
    </p:spTree>
    <p:extLst>
      <p:ext uri="{BB962C8B-B14F-4D97-AF65-F5344CB8AC3E}">
        <p14:creationId xmlns:p14="http://schemas.microsoft.com/office/powerpoint/2010/main" val="13828427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621102" y="448574"/>
            <a:ext cx="111108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000" b="1" dirty="0" smtClean="0">
                <a:latin typeface="+mj-ea"/>
                <a:ea typeface="+mj-ea"/>
              </a:rPr>
              <a:t>P140-1</a:t>
            </a:r>
            <a:endParaRPr lang="zh-TW" altLang="en-US" sz="5000" b="1" dirty="0">
              <a:latin typeface="+mj-ea"/>
              <a:ea typeface="+mj-ea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21102" y="1975449"/>
            <a:ext cx="11102196" cy="4595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4000" b="1" dirty="0" smtClean="0">
                <a:latin typeface="+mn-ea"/>
              </a:rPr>
              <a:t>他們</a:t>
            </a:r>
            <a:r>
              <a:rPr lang="zh-TW" altLang="en-US" sz="4000" b="1" dirty="0">
                <a:latin typeface="+mn-ea"/>
              </a:rPr>
              <a:t>倒是很自然的不停的在比對某一事件的現在和過去，這其實是反映了人腦的一個特性：腦是個對變化很敏感的偵測器，對特定事件的變動感應很快，重視的是現在和過去的比對，所以對不變的事件很快就沒有感覺</a:t>
            </a:r>
            <a:r>
              <a:rPr lang="zh-TW" altLang="en-US" sz="4000" b="1" dirty="0" smtClean="0">
                <a:latin typeface="+mn-ea"/>
              </a:rPr>
              <a:t>了</a:t>
            </a:r>
            <a:endParaRPr lang="zh-TW" altLang="en-US" sz="40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832966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621102" y="448574"/>
            <a:ext cx="111108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000" b="1" dirty="0" smtClean="0">
                <a:latin typeface="+mj-ea"/>
                <a:ea typeface="+mj-ea"/>
              </a:rPr>
              <a:t>P140-1</a:t>
            </a:r>
            <a:endParaRPr lang="zh-TW" altLang="en-US" sz="5000" b="1" dirty="0">
              <a:latin typeface="+mj-ea"/>
              <a:ea typeface="+mj-ea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21102" y="1975449"/>
            <a:ext cx="111021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闡明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人會不斷比對事物過去和現在的狀態，是因在大腦神經機制的作用下，人傾向於注意事物的變化。</a:t>
            </a:r>
          </a:p>
        </p:txBody>
      </p:sp>
    </p:spTree>
    <p:extLst>
      <p:ext uri="{BB962C8B-B14F-4D97-AF65-F5344CB8AC3E}">
        <p14:creationId xmlns:p14="http://schemas.microsoft.com/office/powerpoint/2010/main" val="14778777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621102" y="448574"/>
            <a:ext cx="111108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000" b="1" dirty="0" smtClean="0">
                <a:latin typeface="+mj-ea"/>
                <a:ea typeface="+mj-ea"/>
              </a:rPr>
              <a:t>P140-10</a:t>
            </a:r>
            <a:r>
              <a:rPr lang="zh-TW" altLang="en-US" sz="5000" b="1" dirty="0" smtClean="0">
                <a:latin typeface="+mj-ea"/>
                <a:ea typeface="+mj-ea"/>
              </a:rPr>
              <a:t>第十二</a:t>
            </a:r>
            <a:r>
              <a:rPr lang="en-US" altLang="zh-TW" sz="5000" b="1" dirty="0" smtClean="0">
                <a:latin typeface="+mj-ea"/>
                <a:ea typeface="+mj-ea"/>
              </a:rPr>
              <a:t>~</a:t>
            </a:r>
            <a:r>
              <a:rPr lang="zh-TW" altLang="en-US" sz="5000" b="1" dirty="0" smtClean="0">
                <a:latin typeface="+mj-ea"/>
                <a:ea typeface="+mj-ea"/>
              </a:rPr>
              <a:t>十三段大意</a:t>
            </a:r>
            <a:endParaRPr lang="zh-TW" altLang="en-US" sz="5000" b="1" dirty="0">
              <a:latin typeface="+mj-ea"/>
              <a:ea typeface="+mj-ea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21102" y="1975449"/>
            <a:ext cx="11102196" cy="1830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說明比對對象對情緒的影響，並在結尾處扣題。</a:t>
            </a:r>
          </a:p>
        </p:txBody>
      </p:sp>
    </p:spTree>
    <p:extLst>
      <p:ext uri="{BB962C8B-B14F-4D97-AF65-F5344CB8AC3E}">
        <p14:creationId xmlns:p14="http://schemas.microsoft.com/office/powerpoint/2010/main" val="22898663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621102" y="448574"/>
            <a:ext cx="111108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000" b="1" dirty="0" smtClean="0">
                <a:latin typeface="+mj-ea"/>
                <a:ea typeface="+mj-ea"/>
              </a:rPr>
              <a:t>P141-3</a:t>
            </a:r>
            <a:endParaRPr lang="zh-TW" altLang="en-US" sz="5000" b="1" dirty="0">
              <a:latin typeface="+mj-ea"/>
              <a:ea typeface="+mj-ea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21102" y="1975449"/>
            <a:ext cx="1110219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4000" b="1" dirty="0" smtClean="0">
                <a:latin typeface="+mn-ea"/>
              </a:rPr>
              <a:t>而</a:t>
            </a:r>
            <a:r>
              <a:rPr lang="zh-TW" altLang="en-US" sz="4000" b="1" dirty="0">
                <a:latin typeface="+mn-ea"/>
              </a:rPr>
              <a:t>生活在已發展國家的人民，走在科技尖端，物質的享受一流，對生活的滿意度卻很低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顯示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科技創造出日新月異的生活環境，同時引發了永無止盡的欲望，因此即使擁有一流的物質享受，也無法為內心帶來長久的滿足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263032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621102" y="448574"/>
            <a:ext cx="111108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000" b="1" dirty="0" smtClean="0">
                <a:latin typeface="+mj-ea"/>
                <a:ea typeface="+mj-ea"/>
              </a:rPr>
              <a:t>P141-9</a:t>
            </a:r>
            <a:endParaRPr lang="zh-TW" altLang="en-US" sz="5000" b="1" dirty="0">
              <a:latin typeface="+mj-ea"/>
              <a:ea typeface="+mj-ea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21102" y="1975449"/>
            <a:ext cx="11102196" cy="4599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4000" b="1" dirty="0" smtClean="0">
                <a:latin typeface="+mn-ea"/>
              </a:rPr>
              <a:t>行動</a:t>
            </a:r>
            <a:r>
              <a:rPr lang="zh-TW" altLang="en-US" sz="4000" b="1" dirty="0">
                <a:latin typeface="+mn-ea"/>
              </a:rPr>
              <a:t>的價值可以用你得到想得到的那件事的機率，和你得到之後會喜歡它的機率之間的函數關係來表達。說得白一點，就是比對對象的預估值和得到這些對象的機率之間的關係。再說得更白一點，就是古人的一句話：</a:t>
            </a:r>
            <a:r>
              <a:rPr lang="zh-TW" altLang="en-US" sz="4000" b="1" dirty="0" smtClean="0">
                <a:solidFill>
                  <a:srgbClr val="0000FF"/>
                </a:solidFill>
                <a:latin typeface="+mn-ea"/>
              </a:rPr>
              <a:t>知足常樂</a:t>
            </a:r>
            <a:endParaRPr lang="zh-TW" altLang="en-US" sz="4000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320272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621102" y="448574"/>
            <a:ext cx="111108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000" b="1" dirty="0" smtClean="0">
                <a:latin typeface="+mj-ea"/>
                <a:ea typeface="+mj-ea"/>
              </a:rPr>
              <a:t>P141-9</a:t>
            </a:r>
            <a:endParaRPr lang="zh-TW" altLang="en-US" sz="5000" b="1" dirty="0">
              <a:latin typeface="+mj-ea"/>
              <a:ea typeface="+mj-ea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21102" y="1975449"/>
            <a:ext cx="111021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此處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「快樂的公式」與後續的解釋意在傳達人若能降低對事物的心理預期，避免追逐不切實際的比對對象，便容易感到滿足，也能活得快樂。</a:t>
            </a:r>
          </a:p>
        </p:txBody>
      </p:sp>
    </p:spTree>
    <p:extLst>
      <p:ext uri="{BB962C8B-B14F-4D97-AF65-F5344CB8AC3E}">
        <p14:creationId xmlns:p14="http://schemas.microsoft.com/office/powerpoint/2010/main" val="20808591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621102" y="448574"/>
            <a:ext cx="111108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000" b="1" dirty="0" smtClean="0">
                <a:latin typeface="+mj-ea"/>
                <a:ea typeface="+mj-ea"/>
              </a:rPr>
              <a:t>P141-9</a:t>
            </a:r>
            <a:endParaRPr lang="zh-TW" altLang="en-US" sz="5000" b="1" dirty="0">
              <a:latin typeface="+mj-ea"/>
              <a:ea typeface="+mj-ea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21102" y="1975449"/>
            <a:ext cx="111021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知足常樂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：引用</a:t>
            </a:r>
            <a:r>
              <a:rPr lang="en-US" altLang="zh-TW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老子</a:t>
            </a:r>
            <a: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第四十六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章：「</a:t>
            </a:r>
            <a:r>
              <a:rPr lang="zh-TW" altLang="en-US" sz="40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禍莫大於不知足；咎莫大於欲得。故知足之足，常足矣。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zh-TW" altLang="en-US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045906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621102" y="448574"/>
            <a:ext cx="111108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000" b="1" dirty="0" smtClean="0">
                <a:latin typeface="+mj-ea"/>
                <a:ea typeface="+mj-ea"/>
              </a:rPr>
              <a:t>P141-9</a:t>
            </a:r>
            <a:endParaRPr lang="zh-TW" altLang="en-US" sz="5000" b="1" dirty="0">
              <a:latin typeface="+mj-ea"/>
              <a:ea typeface="+mj-ea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21102" y="1975449"/>
            <a:ext cx="111021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語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譯：最大的災禍莫過於不知足；最大的過錯莫過於貪得無厭。所以只有知足所帶來的滿足，才是永久的滿足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119122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矩形 9">
            <a:extLst>
              <a:ext uri="{FF2B5EF4-FFF2-40B4-BE49-F238E27FC236}">
                <a16:creationId xmlns="" xmlns:a16="http://schemas.microsoft.com/office/drawing/2014/main" id="{474A7FC5-56F0-4FE3-8383-04EE92963F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>
              <a:latin typeface="+mj-ea"/>
              <a:ea typeface="+mj-ea"/>
            </a:endParaRPr>
          </a:p>
        </p:txBody>
      </p:sp>
      <p:pic>
        <p:nvPicPr>
          <p:cNvPr id="5" name="圖片 4" descr="工作">
            <a:extLst>
              <a:ext uri="{FF2B5EF4-FFF2-40B4-BE49-F238E27FC236}">
                <a16:creationId xmlns="" xmlns:a16="http://schemas.microsoft.com/office/drawing/2014/main" id="{BC829010-59E7-4B6E-AE76-EEE7D0ED0D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DE6BEBC3-6A99-4A53-9835-9875E08415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標題 1">
            <a:extLst>
              <a:ext uri="{FF2B5EF4-FFF2-40B4-BE49-F238E27FC236}">
                <a16:creationId xmlns="" xmlns:a16="http://schemas.microsoft.com/office/drawing/2014/main" id="{F993299F-3E8A-4BF7-9C3D-B9F22CF94C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2130552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7200" b="1" dirty="0"/>
              <a:t>感謝您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="" xmlns:a16="http://schemas.microsoft.com/office/drawing/2014/main" id="{EF6083A9-53C1-4358-80D7-727411C121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15" y="3454094"/>
            <a:ext cx="7315200" cy="2130552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4000" b="1" dirty="0" smtClean="0"/>
              <a:t>完</a:t>
            </a:r>
            <a:endParaRPr lang="zh-TW" altLang="en-US" sz="4000" dirty="0"/>
          </a:p>
        </p:txBody>
      </p: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D1006911-EDB8-4CDF-AEAA-A3FA060851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20486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621102" y="448574"/>
            <a:ext cx="111108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000" b="1" dirty="0" smtClean="0">
                <a:latin typeface="+mj-ea"/>
                <a:ea typeface="+mj-ea"/>
              </a:rPr>
              <a:t>P130</a:t>
            </a:r>
            <a:r>
              <a:rPr lang="zh-TW" altLang="en-US" sz="5000" b="1" dirty="0" smtClean="0">
                <a:latin typeface="+mj-ea"/>
                <a:ea typeface="+mj-ea"/>
              </a:rPr>
              <a:t>科普</a:t>
            </a:r>
            <a:endParaRPr lang="zh-TW" altLang="en-US" sz="5000" b="1" dirty="0">
              <a:latin typeface="+mj-ea"/>
              <a:ea typeface="+mj-ea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21102" y="1975449"/>
            <a:ext cx="11102196" cy="2754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科普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，指透過各種媒介將科學的知識、原理或精神，以淺顯易懂的方式介紹給大眾，藉此提高人們對科學的認識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7449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621102" y="448574"/>
            <a:ext cx="111108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000" b="1" dirty="0" smtClean="0">
                <a:latin typeface="+mj-ea"/>
                <a:ea typeface="+mj-ea"/>
              </a:rPr>
              <a:t>P130</a:t>
            </a:r>
            <a:r>
              <a:rPr lang="zh-TW" altLang="en-US" sz="5000" b="1" dirty="0" smtClean="0">
                <a:latin typeface="+mj-ea"/>
                <a:ea typeface="+mj-ea"/>
              </a:rPr>
              <a:t>科普</a:t>
            </a:r>
            <a:endParaRPr lang="zh-TW" altLang="en-US" sz="5000" b="1" dirty="0">
              <a:latin typeface="+mj-ea"/>
              <a:ea typeface="+mj-ea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21102" y="1975449"/>
            <a:ext cx="111021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本文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所涵蓋的科學概念，主要出自「認知神經科學」，是一門研究人類心智、大腦機制的跨領域新興學科。</a:t>
            </a:r>
          </a:p>
        </p:txBody>
      </p:sp>
    </p:spTree>
    <p:extLst>
      <p:ext uri="{BB962C8B-B14F-4D97-AF65-F5344CB8AC3E}">
        <p14:creationId xmlns:p14="http://schemas.microsoft.com/office/powerpoint/2010/main" val="3790624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621102" y="448574"/>
            <a:ext cx="111108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000" b="1" dirty="0" smtClean="0">
                <a:latin typeface="+mj-ea"/>
                <a:ea typeface="+mj-ea"/>
              </a:rPr>
              <a:t>P130</a:t>
            </a:r>
            <a:r>
              <a:rPr lang="zh-TW" altLang="en-US" sz="5000" b="1" dirty="0" smtClean="0">
                <a:latin typeface="+mj-ea"/>
                <a:ea typeface="+mj-ea"/>
              </a:rPr>
              <a:t>主旨</a:t>
            </a:r>
            <a:endParaRPr lang="zh-TW" altLang="en-US" sz="5000" b="1" dirty="0">
              <a:latin typeface="+mj-ea"/>
              <a:ea typeface="+mj-ea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21102" y="1975449"/>
            <a:ext cx="111021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討論人的「</a:t>
            </a:r>
            <a:r>
              <a:rPr lang="zh-TW" altLang="en-US" sz="4000" b="1" dirty="0">
                <a:solidFill>
                  <a:srgbClr val="33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價值比對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」心理，指出個人的情緒、喜好皆會受到價值比對對象的影響。</a:t>
            </a:r>
          </a:p>
        </p:txBody>
      </p:sp>
    </p:spTree>
    <p:extLst>
      <p:ext uri="{BB962C8B-B14F-4D97-AF65-F5344CB8AC3E}">
        <p14:creationId xmlns:p14="http://schemas.microsoft.com/office/powerpoint/2010/main" val="3192646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b="1" dirty="0" smtClean="0"/>
              <a:t>P131</a:t>
            </a:r>
            <a:r>
              <a:rPr lang="zh-TW" altLang="en-US" sz="6000" b="1" dirty="0" smtClean="0"/>
              <a:t>作者</a:t>
            </a:r>
            <a:endParaRPr lang="zh-TW" altLang="en-US" sz="6000" b="1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4000" b="1" dirty="0" smtClean="0"/>
              <a:t>曾志朗、生平、成就</a:t>
            </a:r>
            <a:endParaRPr lang="en-US" altLang="zh-TW" sz="4000" b="1" dirty="0" smtClean="0"/>
          </a:p>
          <a:p>
            <a:endParaRPr lang="zh-TW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052444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621102" y="448574"/>
            <a:ext cx="111108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000" b="1" dirty="0" smtClean="0">
                <a:latin typeface="+mj-ea"/>
                <a:ea typeface="+mj-ea"/>
              </a:rPr>
              <a:t>P131</a:t>
            </a:r>
            <a:r>
              <a:rPr lang="zh-TW" altLang="en-US" sz="5000" b="1" dirty="0" smtClean="0">
                <a:latin typeface="+mj-ea"/>
                <a:ea typeface="+mj-ea"/>
              </a:rPr>
              <a:t>曾志朗</a:t>
            </a:r>
            <a:endParaRPr lang="zh-TW" altLang="en-US" sz="5000" b="1" dirty="0">
              <a:latin typeface="+mj-ea"/>
              <a:ea typeface="+mj-ea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21102" y="1975449"/>
            <a:ext cx="689325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4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籍貫</a:t>
            </a: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zh-TW" altLang="en-US" sz="4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高雄市</a:t>
            </a:r>
            <a:endParaRPr lang="zh-TW" altLang="en-US" sz="40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4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生於西元</a:t>
            </a:r>
            <a:r>
              <a:rPr lang="en-US" altLang="zh-TW" sz="4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1944</a:t>
            </a:r>
            <a:r>
              <a:rPr lang="zh-TW" altLang="en-US" sz="4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年（日治昭和</a:t>
            </a:r>
            <a:r>
              <a:rPr lang="en-US" altLang="zh-TW" sz="4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</a:t>
            </a:r>
            <a:r>
              <a:rPr lang="zh-TW" altLang="en-US" sz="4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年、民國</a:t>
            </a:r>
            <a:r>
              <a:rPr lang="en-US" altLang="zh-TW" sz="4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33</a:t>
            </a:r>
            <a:r>
              <a:rPr lang="zh-TW" altLang="en-US" sz="4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年）</a:t>
            </a:r>
            <a:endParaRPr lang="en-US" altLang="zh-TW" sz="4000" b="1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4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77</a:t>
            </a:r>
            <a:r>
              <a:rPr lang="zh-TW" altLang="en-US" sz="4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歲</a:t>
            </a:r>
            <a:endParaRPr lang="zh-TW" altLang="en-US" sz="40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4355" y="0"/>
            <a:ext cx="4677645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21102" y="6099201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1200" dirty="0"/>
              <a:t>https://www.epc.ntnu.edu.tw/zh_tw/Faculty_and_Staff/Honorary</a:t>
            </a:r>
            <a:r>
              <a:rPr lang="zh-TW" altLang="en-US" sz="1200" dirty="0" smtClean="0"/>
              <a:t>/曾志朗-</a:t>
            </a:r>
            <a:r>
              <a:rPr lang="zh-TW" altLang="en-US" sz="1200" dirty="0"/>
              <a:t>71238948</a:t>
            </a:r>
          </a:p>
        </p:txBody>
      </p:sp>
    </p:spTree>
    <p:extLst>
      <p:ext uri="{BB962C8B-B14F-4D97-AF65-F5344CB8AC3E}">
        <p14:creationId xmlns:p14="http://schemas.microsoft.com/office/powerpoint/2010/main" val="1404374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621102" y="448574"/>
            <a:ext cx="111108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000" b="1" dirty="0" smtClean="0">
                <a:latin typeface="+mj-ea"/>
                <a:ea typeface="+mj-ea"/>
              </a:rPr>
              <a:t>P131</a:t>
            </a:r>
            <a:r>
              <a:rPr lang="zh-TW" altLang="en-US" sz="5000" b="1" dirty="0" smtClean="0">
                <a:latin typeface="+mj-ea"/>
                <a:ea typeface="+mj-ea"/>
              </a:rPr>
              <a:t>曾志朗</a:t>
            </a:r>
            <a:endParaRPr lang="zh-TW" altLang="en-US" sz="5000" b="1" dirty="0">
              <a:latin typeface="+mj-ea"/>
              <a:ea typeface="+mj-ea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21102" y="1975449"/>
            <a:ext cx="11102196" cy="907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妻子：洪蘭</a:t>
            </a:r>
            <a:endParaRPr lang="zh-TW" altLang="en-US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21102" y="6099201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1200" dirty="0"/>
              <a:t>https://www.epc.ntnu.edu.tw/zh_tw/Faculty_and_Staff/Honorary</a:t>
            </a:r>
            <a:r>
              <a:rPr lang="zh-TW" altLang="en-US" sz="1200" dirty="0" smtClean="0"/>
              <a:t>/曾志朗-</a:t>
            </a:r>
            <a:r>
              <a:rPr lang="zh-TW" altLang="en-US" sz="1200" dirty="0"/>
              <a:t>71238948</a:t>
            </a:r>
          </a:p>
        </p:txBody>
      </p:sp>
      <p:pic>
        <p:nvPicPr>
          <p:cNvPr id="1026" name="Picture 2" descr="http://www.lnanews.com/imgold/S_1000001141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50" y="1975449"/>
            <a:ext cx="4933950" cy="369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053017"/>
      </p:ext>
    </p:extLst>
  </p:cSld>
  <p:clrMapOvr>
    <a:masterClrMapping/>
  </p:clrMapOvr>
</p:sld>
</file>

<file path=ppt/theme/theme1.xml><?xml version="1.0" encoding="utf-8"?>
<a:theme xmlns:a="http://schemas.openxmlformats.org/drawingml/2006/main" name="框架">
  <a:themeElements>
    <a:clrScheme name="Frame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18A1B607-7BAE-46D6-8090-545AC7BDD739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0541854-87B3-4953-A183-EF3BD285377B}">
  <ds:schemaRefs>
    <ds:schemaRef ds:uri="http://schemas.microsoft.com/office/infopath/2007/PartnerControls"/>
    <ds:schemaRef ds:uri="http://schemas.openxmlformats.org/package/2006/metadata/core-properties"/>
    <ds:schemaRef ds:uri="71af3243-3dd4-4a8d-8c0d-dd76da1f02a5"/>
    <ds:schemaRef ds:uri="16c05727-aa75-4e4a-9b5f-8a80a1165891"/>
    <ds:schemaRef ds:uri="http://purl.org/dc/dcmitype/"/>
    <ds:schemaRef ds:uri="http://purl.org/dc/elements/1.1/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E577E783-5AB8-45E6-9E56-AE40075231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FB9BFA2-1FA5-44A1-B975-10D6BF58EC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架構設計</Template>
  <TotalTime>0</TotalTime>
  <Words>1490</Words>
  <Application>Microsoft Office PowerPoint</Application>
  <PresentationFormat>寬螢幕</PresentationFormat>
  <Paragraphs>98</Paragraphs>
  <Slides>39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39</vt:i4>
      </vt:variant>
    </vt:vector>
  </HeadingPairs>
  <TitlesOfParts>
    <vt:vector size="46" baseType="lpstr">
      <vt:lpstr>微軟正黑體</vt:lpstr>
      <vt:lpstr>標楷體</vt:lpstr>
      <vt:lpstr>Arial</vt:lpstr>
      <vt:lpstr>Corbel</vt:lpstr>
      <vt:lpstr>Times New Roman</vt:lpstr>
      <vt:lpstr>Wingdings 2</vt:lpstr>
      <vt:lpstr>框架</vt:lpstr>
      <vt:lpstr>B6L6 知足常樂一念間</vt:lpstr>
      <vt:lpstr>P130題解</vt:lpstr>
      <vt:lpstr>PowerPoint 簡報</vt:lpstr>
      <vt:lpstr>PowerPoint 簡報</vt:lpstr>
      <vt:lpstr>PowerPoint 簡報</vt:lpstr>
      <vt:lpstr>PowerPoint 簡報</vt:lpstr>
      <vt:lpstr>P131作者</vt:lpstr>
      <vt:lpstr>PowerPoint 簡報</vt:lpstr>
      <vt:lpstr>PowerPoint 簡報</vt:lpstr>
      <vt:lpstr>PowerPoint 簡報</vt:lpstr>
      <vt:lpstr>PowerPoint 簡報</vt:lpstr>
      <vt:lpstr>P132課文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感謝您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2022-03-01T01:32:03Z</dcterms:created>
  <dcterms:modified xsi:type="dcterms:W3CDTF">2022-03-07T01:24:09Z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