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54" r:id="rId1"/>
  </p:sldMasterIdLst>
  <p:notesMasterIdLst>
    <p:notesMasterId r:id="rId38"/>
  </p:notesMasterIdLst>
  <p:sldIdLst>
    <p:sldId id="416" r:id="rId2"/>
    <p:sldId id="275" r:id="rId3"/>
    <p:sldId id="419" r:id="rId4"/>
    <p:sldId id="420" r:id="rId5"/>
    <p:sldId id="399" r:id="rId6"/>
    <p:sldId id="402" r:id="rId7"/>
    <p:sldId id="369" r:id="rId8"/>
    <p:sldId id="401" r:id="rId9"/>
    <p:sldId id="370" r:id="rId10"/>
    <p:sldId id="363" r:id="rId11"/>
    <p:sldId id="409" r:id="rId12"/>
    <p:sldId id="326" r:id="rId13"/>
    <p:sldId id="332" r:id="rId14"/>
    <p:sldId id="380" r:id="rId15"/>
    <p:sldId id="413" r:id="rId16"/>
    <p:sldId id="403" r:id="rId17"/>
    <p:sldId id="395" r:id="rId18"/>
    <p:sldId id="394" r:id="rId19"/>
    <p:sldId id="414" r:id="rId20"/>
    <p:sldId id="405" r:id="rId21"/>
    <p:sldId id="408" r:id="rId22"/>
    <p:sldId id="381" r:id="rId23"/>
    <p:sldId id="415" r:id="rId24"/>
    <p:sldId id="406" r:id="rId25"/>
    <p:sldId id="407" r:id="rId26"/>
    <p:sldId id="375" r:id="rId27"/>
    <p:sldId id="378" r:id="rId28"/>
    <p:sldId id="379" r:id="rId29"/>
    <p:sldId id="376" r:id="rId30"/>
    <p:sldId id="382" r:id="rId31"/>
    <p:sldId id="412" r:id="rId32"/>
    <p:sldId id="344" r:id="rId33"/>
    <p:sldId id="297" r:id="rId34"/>
    <p:sldId id="298" r:id="rId35"/>
    <p:sldId id="417" r:id="rId36"/>
    <p:sldId id="418" r:id="rId3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748F"/>
    <a:srgbClr val="567982"/>
    <a:srgbClr val="2E778F"/>
    <a:srgbClr val="CC3300"/>
    <a:srgbClr val="CC6600"/>
    <a:srgbClr val="FF99CC"/>
    <a:srgbClr val="FF6699"/>
    <a:srgbClr val="66FF66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38" autoAdjust="0"/>
    <p:restoredTop sz="83479" autoAdjust="0"/>
  </p:normalViewPr>
  <p:slideViewPr>
    <p:cSldViewPr snapToGrid="0" snapToObjects="1">
      <p:cViewPr varScale="1">
        <p:scale>
          <a:sx n="57" d="100"/>
          <a:sy n="57" d="100"/>
        </p:scale>
        <p:origin x="1600" y="44"/>
      </p:cViewPr>
      <p:guideLst/>
    </p:cSldViewPr>
  </p:slideViewPr>
  <p:outlineViewPr>
    <p:cViewPr>
      <p:scale>
        <a:sx n="33" d="100"/>
        <a:sy n="33" d="100"/>
      </p:scale>
      <p:origin x="0" y="-135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22D130-168B-4B3B-90FA-AE7B81234EF9}" type="doc">
      <dgm:prSet loTypeId="urn:microsoft.com/office/officeart/2005/8/layout/hProcess9" loCatId="process" qsTypeId="urn:microsoft.com/office/officeart/2005/8/quickstyle/3d9" qsCatId="3D" csTypeId="urn:microsoft.com/office/officeart/2005/8/colors/colorful5" csCatId="colorful" phldr="1"/>
      <dgm:spPr/>
    </dgm:pt>
    <dgm:pt modelId="{D58134D8-8B6B-4B53-B2A3-1C65DACD2BF8}">
      <dgm:prSet phldrT="[文字]" custT="1"/>
      <dgm:spPr/>
      <dgm:t>
        <a:bodyPr/>
        <a:lstStyle/>
        <a:p>
          <a:r>
            <a:rPr lang="zh-TW" altLang="en-US" sz="30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做什麼</a:t>
          </a:r>
          <a:r>
            <a:rPr lang="en-US" altLang="zh-TW" sz="30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?</a:t>
          </a:r>
        </a:p>
        <a:p>
          <a:r>
            <a:rPr lang="en-US" altLang="zh-TW" sz="30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30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事件</a:t>
          </a:r>
          <a:r>
            <a:rPr lang="en-US" altLang="zh-TW" sz="30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3000" b="1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B2EFF9C-6DE6-4F07-8F5C-688D3F14EAA9}" type="parTrans" cxnId="{9F2F0DD1-DD75-4BC8-9F74-CAA7938C7111}">
      <dgm:prSet/>
      <dgm:spPr/>
      <dgm:t>
        <a:bodyPr/>
        <a:lstStyle/>
        <a:p>
          <a:endParaRPr lang="zh-TW" altLang="en-US"/>
        </a:p>
      </dgm:t>
    </dgm:pt>
    <dgm:pt modelId="{7218E737-14CA-4FE2-94B8-6E3F897ACA64}" type="sibTrans" cxnId="{9F2F0DD1-DD75-4BC8-9F74-CAA7938C7111}">
      <dgm:prSet/>
      <dgm:spPr/>
      <dgm:t>
        <a:bodyPr/>
        <a:lstStyle/>
        <a:p>
          <a:endParaRPr lang="zh-TW" altLang="en-US"/>
        </a:p>
      </dgm:t>
    </dgm:pt>
    <dgm:pt modelId="{EE6B1C5C-38BA-430A-9FDC-63A0B3967EF8}">
      <dgm:prSet phldrT="[文字]" custT="1"/>
      <dgm:spPr/>
      <dgm:t>
        <a:bodyPr/>
        <a:lstStyle/>
        <a:p>
          <a:r>
            <a:rPr lang="zh-TW" altLang="en-US" sz="3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何時去</a:t>
          </a:r>
          <a:r>
            <a:rPr lang="en-US" altLang="zh-TW" sz="3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?</a:t>
          </a:r>
        </a:p>
        <a:p>
          <a:r>
            <a:rPr lang="en-US" altLang="zh-TW" sz="3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3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時間</a:t>
          </a:r>
          <a:r>
            <a:rPr lang="en-US" altLang="zh-TW" sz="3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3000" b="1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4864BF0-D1F4-4913-9661-0017EAAF7955}" type="parTrans" cxnId="{EB0FDFF8-0D7D-45D3-8372-AB8146CA3E9E}">
      <dgm:prSet/>
      <dgm:spPr/>
      <dgm:t>
        <a:bodyPr/>
        <a:lstStyle/>
        <a:p>
          <a:endParaRPr lang="zh-TW" altLang="en-US"/>
        </a:p>
      </dgm:t>
    </dgm:pt>
    <dgm:pt modelId="{55A5D02F-5FC0-4A15-965B-83E78F54345B}" type="sibTrans" cxnId="{EB0FDFF8-0D7D-45D3-8372-AB8146CA3E9E}">
      <dgm:prSet/>
      <dgm:spPr/>
      <dgm:t>
        <a:bodyPr/>
        <a:lstStyle/>
        <a:p>
          <a:endParaRPr lang="zh-TW" altLang="en-US"/>
        </a:p>
      </dgm:t>
    </dgm:pt>
    <dgm:pt modelId="{6FE7BEA0-67B4-4141-A0DF-2233EE36DEFF}">
      <dgm:prSet phldrT="[文字]" custT="1"/>
      <dgm:spPr/>
      <dgm:t>
        <a:bodyPr/>
        <a:lstStyle/>
        <a:p>
          <a:r>
            <a:rPr lang="zh-TW" altLang="en-US" sz="3000" b="1" dirty="0">
              <a:solidFill>
                <a:schemeClr val="accent4">
                  <a:lumMod val="20000"/>
                  <a:lumOff val="8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去哪裡</a:t>
          </a:r>
          <a:r>
            <a:rPr lang="en-US" altLang="zh-TW" sz="3000" b="1" dirty="0">
              <a:solidFill>
                <a:schemeClr val="accent4">
                  <a:lumMod val="20000"/>
                  <a:lumOff val="8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?</a:t>
          </a:r>
        </a:p>
        <a:p>
          <a:r>
            <a:rPr lang="en-US" altLang="zh-TW" sz="3000" b="1" dirty="0">
              <a:solidFill>
                <a:schemeClr val="accent4">
                  <a:lumMod val="20000"/>
                  <a:lumOff val="8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3000" b="1" dirty="0">
              <a:solidFill>
                <a:schemeClr val="accent4">
                  <a:lumMod val="20000"/>
                  <a:lumOff val="8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地點</a:t>
          </a:r>
          <a:r>
            <a:rPr lang="en-US" altLang="zh-TW" sz="3000" b="1" dirty="0">
              <a:solidFill>
                <a:schemeClr val="accent4">
                  <a:lumMod val="20000"/>
                  <a:lumOff val="8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3000" b="1" dirty="0">
            <a:solidFill>
              <a:schemeClr val="accent4">
                <a:lumMod val="20000"/>
                <a:lumOff val="8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BFCBD10-A37A-4295-8EC2-A5C5BBCC8B55}" type="parTrans" cxnId="{7A5C810A-CAA4-4AB1-9104-9AB54197B009}">
      <dgm:prSet/>
      <dgm:spPr/>
      <dgm:t>
        <a:bodyPr/>
        <a:lstStyle/>
        <a:p>
          <a:endParaRPr lang="zh-TW" altLang="en-US"/>
        </a:p>
      </dgm:t>
    </dgm:pt>
    <dgm:pt modelId="{6A1F529A-DC65-433F-847A-B643E1DFF422}" type="sibTrans" cxnId="{7A5C810A-CAA4-4AB1-9104-9AB54197B009}">
      <dgm:prSet/>
      <dgm:spPr/>
      <dgm:t>
        <a:bodyPr/>
        <a:lstStyle/>
        <a:p>
          <a:endParaRPr lang="zh-TW" altLang="en-US"/>
        </a:p>
      </dgm:t>
    </dgm:pt>
    <dgm:pt modelId="{7ED0F662-288D-4498-8582-27929406AA1B}">
      <dgm:prSet custT="1"/>
      <dgm:spPr/>
      <dgm:t>
        <a:bodyPr/>
        <a:lstStyle/>
        <a:p>
          <a:r>
            <a:rPr lang="zh-TW" altLang="en-US" sz="30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誰參加</a:t>
          </a:r>
          <a:r>
            <a:rPr lang="en-US" altLang="zh-TW" sz="30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?</a:t>
          </a:r>
        </a:p>
        <a:p>
          <a:r>
            <a:rPr lang="en-US" altLang="zh-TW" sz="30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30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人物</a:t>
          </a:r>
          <a:r>
            <a:rPr lang="en-US" altLang="zh-TW" sz="30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3000" b="1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ACFD9AC-2859-4088-ACC4-B57DE2A08B96}" type="parTrans" cxnId="{2E20D917-7261-4C1C-8F3F-4C7320F68EE5}">
      <dgm:prSet/>
      <dgm:spPr/>
      <dgm:t>
        <a:bodyPr/>
        <a:lstStyle/>
        <a:p>
          <a:endParaRPr lang="zh-TW" altLang="en-US"/>
        </a:p>
      </dgm:t>
    </dgm:pt>
    <dgm:pt modelId="{13BE01C7-9988-4734-98F0-3616D808BA67}" type="sibTrans" cxnId="{2E20D917-7261-4C1C-8F3F-4C7320F68EE5}">
      <dgm:prSet/>
      <dgm:spPr/>
      <dgm:t>
        <a:bodyPr/>
        <a:lstStyle/>
        <a:p>
          <a:endParaRPr lang="zh-TW" altLang="en-US"/>
        </a:p>
      </dgm:t>
    </dgm:pt>
    <dgm:pt modelId="{25E802E2-0FB1-42EB-801F-D9D6D26FD2FD}" type="pres">
      <dgm:prSet presAssocID="{6622D130-168B-4B3B-90FA-AE7B81234EF9}" presName="CompostProcess" presStyleCnt="0">
        <dgm:presLayoutVars>
          <dgm:dir/>
          <dgm:resizeHandles val="exact"/>
        </dgm:presLayoutVars>
      </dgm:prSet>
      <dgm:spPr/>
    </dgm:pt>
    <dgm:pt modelId="{1EED5E96-FC96-4A1F-A019-3F7FA13182CD}" type="pres">
      <dgm:prSet presAssocID="{6622D130-168B-4B3B-90FA-AE7B81234EF9}" presName="arrow" presStyleLbl="bgShp" presStyleIdx="0" presStyleCnt="1" custScaleX="117647"/>
      <dgm:spPr/>
    </dgm:pt>
    <dgm:pt modelId="{1CEE52CA-0D01-4ABF-833D-148D745DFA04}" type="pres">
      <dgm:prSet presAssocID="{6622D130-168B-4B3B-90FA-AE7B81234EF9}" presName="linearProcess" presStyleCnt="0"/>
      <dgm:spPr/>
    </dgm:pt>
    <dgm:pt modelId="{9EB88176-CF6D-4ECD-ABD2-C543617A5A76}" type="pres">
      <dgm:prSet presAssocID="{7ED0F662-288D-4498-8582-27929406AA1B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36DCB44-9AC7-410E-98A6-FC922E1C8CD7}" type="pres">
      <dgm:prSet presAssocID="{13BE01C7-9988-4734-98F0-3616D808BA67}" presName="sibTrans" presStyleCnt="0"/>
      <dgm:spPr/>
    </dgm:pt>
    <dgm:pt modelId="{9DD3443C-40EE-4AEE-8EA9-0B31141326D2}" type="pres">
      <dgm:prSet presAssocID="{D58134D8-8B6B-4B53-B2A3-1C65DACD2BF8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235835A-D3DE-4176-A9B6-4B64F908591D}" type="pres">
      <dgm:prSet presAssocID="{7218E737-14CA-4FE2-94B8-6E3F897ACA64}" presName="sibTrans" presStyleCnt="0"/>
      <dgm:spPr/>
    </dgm:pt>
    <dgm:pt modelId="{3694E700-65E2-4E0C-994E-3710A5DF20EC}" type="pres">
      <dgm:prSet presAssocID="{EE6B1C5C-38BA-430A-9FDC-63A0B3967EF8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959EBC-73BC-454B-8636-186E88C4828F}" type="pres">
      <dgm:prSet presAssocID="{55A5D02F-5FC0-4A15-965B-83E78F54345B}" presName="sibTrans" presStyleCnt="0"/>
      <dgm:spPr/>
    </dgm:pt>
    <dgm:pt modelId="{DD1C3E4D-CFDB-491E-870E-43AA2C739839}" type="pres">
      <dgm:prSet presAssocID="{6FE7BEA0-67B4-4141-A0DF-2233EE36DEFF}" presName="textNode" presStyleLbl="node1" presStyleIdx="3" presStyleCnt="4" custLinFactNeighborX="92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7B02030-369D-4F06-86FA-DD4C610AF3A0}" type="presOf" srcId="{D58134D8-8B6B-4B53-B2A3-1C65DACD2BF8}" destId="{9DD3443C-40EE-4AEE-8EA9-0B31141326D2}" srcOrd="0" destOrd="0" presId="urn:microsoft.com/office/officeart/2005/8/layout/hProcess9"/>
    <dgm:cxn modelId="{9F2F0DD1-DD75-4BC8-9F74-CAA7938C7111}" srcId="{6622D130-168B-4B3B-90FA-AE7B81234EF9}" destId="{D58134D8-8B6B-4B53-B2A3-1C65DACD2BF8}" srcOrd="1" destOrd="0" parTransId="{EB2EFF9C-6DE6-4F07-8F5C-688D3F14EAA9}" sibTransId="{7218E737-14CA-4FE2-94B8-6E3F897ACA64}"/>
    <dgm:cxn modelId="{EB0FDFF8-0D7D-45D3-8372-AB8146CA3E9E}" srcId="{6622D130-168B-4B3B-90FA-AE7B81234EF9}" destId="{EE6B1C5C-38BA-430A-9FDC-63A0B3967EF8}" srcOrd="2" destOrd="0" parTransId="{64864BF0-D1F4-4913-9661-0017EAAF7955}" sibTransId="{55A5D02F-5FC0-4A15-965B-83E78F54345B}"/>
    <dgm:cxn modelId="{10ACCB40-40E0-4B3D-9F03-4A99106F55A2}" type="presOf" srcId="{6622D130-168B-4B3B-90FA-AE7B81234EF9}" destId="{25E802E2-0FB1-42EB-801F-D9D6D26FD2FD}" srcOrd="0" destOrd="0" presId="urn:microsoft.com/office/officeart/2005/8/layout/hProcess9"/>
    <dgm:cxn modelId="{7A5C810A-CAA4-4AB1-9104-9AB54197B009}" srcId="{6622D130-168B-4B3B-90FA-AE7B81234EF9}" destId="{6FE7BEA0-67B4-4141-A0DF-2233EE36DEFF}" srcOrd="3" destOrd="0" parTransId="{DBFCBD10-A37A-4295-8EC2-A5C5BBCC8B55}" sibTransId="{6A1F529A-DC65-433F-847A-B643E1DFF422}"/>
    <dgm:cxn modelId="{9F90698C-757D-41F8-9238-1F01A430CA6B}" type="presOf" srcId="{7ED0F662-288D-4498-8582-27929406AA1B}" destId="{9EB88176-CF6D-4ECD-ABD2-C543617A5A76}" srcOrd="0" destOrd="0" presId="urn:microsoft.com/office/officeart/2005/8/layout/hProcess9"/>
    <dgm:cxn modelId="{2E20D917-7261-4C1C-8F3F-4C7320F68EE5}" srcId="{6622D130-168B-4B3B-90FA-AE7B81234EF9}" destId="{7ED0F662-288D-4498-8582-27929406AA1B}" srcOrd="0" destOrd="0" parTransId="{3ACFD9AC-2859-4088-ACC4-B57DE2A08B96}" sibTransId="{13BE01C7-9988-4734-98F0-3616D808BA67}"/>
    <dgm:cxn modelId="{BE138E5A-E9FB-42CD-9D41-B5893DDA4EEE}" type="presOf" srcId="{6FE7BEA0-67B4-4141-A0DF-2233EE36DEFF}" destId="{DD1C3E4D-CFDB-491E-870E-43AA2C739839}" srcOrd="0" destOrd="0" presId="urn:microsoft.com/office/officeart/2005/8/layout/hProcess9"/>
    <dgm:cxn modelId="{7B94E6F6-5B88-4879-A86E-CA8F4E327946}" type="presOf" srcId="{EE6B1C5C-38BA-430A-9FDC-63A0B3967EF8}" destId="{3694E700-65E2-4E0C-994E-3710A5DF20EC}" srcOrd="0" destOrd="0" presId="urn:microsoft.com/office/officeart/2005/8/layout/hProcess9"/>
    <dgm:cxn modelId="{720A6B5C-46B3-456D-B000-F3246A194434}" type="presParOf" srcId="{25E802E2-0FB1-42EB-801F-D9D6D26FD2FD}" destId="{1EED5E96-FC96-4A1F-A019-3F7FA13182CD}" srcOrd="0" destOrd="0" presId="urn:microsoft.com/office/officeart/2005/8/layout/hProcess9"/>
    <dgm:cxn modelId="{FD505F62-BC2D-4ABA-A99A-314A404E2FDC}" type="presParOf" srcId="{25E802E2-0FB1-42EB-801F-D9D6D26FD2FD}" destId="{1CEE52CA-0D01-4ABF-833D-148D745DFA04}" srcOrd="1" destOrd="0" presId="urn:microsoft.com/office/officeart/2005/8/layout/hProcess9"/>
    <dgm:cxn modelId="{1A2E5E1E-0B98-4396-80E9-10CC7CE8E693}" type="presParOf" srcId="{1CEE52CA-0D01-4ABF-833D-148D745DFA04}" destId="{9EB88176-CF6D-4ECD-ABD2-C543617A5A76}" srcOrd="0" destOrd="0" presId="urn:microsoft.com/office/officeart/2005/8/layout/hProcess9"/>
    <dgm:cxn modelId="{3F32117F-633E-4FB0-BF90-0EEF61F0E2E9}" type="presParOf" srcId="{1CEE52CA-0D01-4ABF-833D-148D745DFA04}" destId="{436DCB44-9AC7-410E-98A6-FC922E1C8CD7}" srcOrd="1" destOrd="0" presId="urn:microsoft.com/office/officeart/2005/8/layout/hProcess9"/>
    <dgm:cxn modelId="{580AE5C7-7A9B-47FB-B054-DE920004F39C}" type="presParOf" srcId="{1CEE52CA-0D01-4ABF-833D-148D745DFA04}" destId="{9DD3443C-40EE-4AEE-8EA9-0B31141326D2}" srcOrd="2" destOrd="0" presId="urn:microsoft.com/office/officeart/2005/8/layout/hProcess9"/>
    <dgm:cxn modelId="{7F6585FF-03AF-4A40-BCF0-B86F62FD6981}" type="presParOf" srcId="{1CEE52CA-0D01-4ABF-833D-148D745DFA04}" destId="{4235835A-D3DE-4176-A9B6-4B64F908591D}" srcOrd="3" destOrd="0" presId="urn:microsoft.com/office/officeart/2005/8/layout/hProcess9"/>
    <dgm:cxn modelId="{4B051128-6973-46B9-BFF4-FDFDC74BFF5D}" type="presParOf" srcId="{1CEE52CA-0D01-4ABF-833D-148D745DFA04}" destId="{3694E700-65E2-4E0C-994E-3710A5DF20EC}" srcOrd="4" destOrd="0" presId="urn:microsoft.com/office/officeart/2005/8/layout/hProcess9"/>
    <dgm:cxn modelId="{36441F5E-279E-4717-909A-0478908C3099}" type="presParOf" srcId="{1CEE52CA-0D01-4ABF-833D-148D745DFA04}" destId="{A3959EBC-73BC-454B-8636-186E88C4828F}" srcOrd="5" destOrd="0" presId="urn:microsoft.com/office/officeart/2005/8/layout/hProcess9"/>
    <dgm:cxn modelId="{CE71A9EF-415C-4C6D-8F29-EDB521A9E87A}" type="presParOf" srcId="{1CEE52CA-0D01-4ABF-833D-148D745DFA04}" destId="{DD1C3E4D-CFDB-491E-870E-43AA2C739839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0704A0-615C-453D-AF02-C82D6CA57216}" type="doc">
      <dgm:prSet loTypeId="urn:microsoft.com/office/officeart/2005/8/layout/chevron1" loCatId="process" qsTypeId="urn:microsoft.com/office/officeart/2005/8/quickstyle/3d3" qsCatId="3D" csTypeId="urn:microsoft.com/office/officeart/2005/8/colors/colorful4" csCatId="colorful" phldr="1"/>
      <dgm:spPr/>
    </dgm:pt>
    <dgm:pt modelId="{D289E79C-6ABB-4A0B-A494-848AAB4EAC7E}">
      <dgm:prSet phldrT="[文字]" custT="1"/>
      <dgm:spPr/>
      <dgm:t>
        <a:bodyPr/>
        <a:lstStyle/>
        <a:p>
          <a:r>
            <a:rPr lang="en-US" altLang="zh-TW" sz="2800" dirty="0">
              <a:solidFill>
                <a:srgbClr val="FF0000"/>
              </a:solidFill>
              <a:latin typeface="Broadway" panose="04040905080B02020502" pitchFamily="82" charset="0"/>
            </a:rPr>
            <a:t>WHO</a:t>
          </a:r>
          <a:endParaRPr lang="zh-TW" altLang="en-US" sz="2800" dirty="0">
            <a:solidFill>
              <a:srgbClr val="FF0000"/>
            </a:solidFill>
            <a:latin typeface="Broadway" panose="04040905080B02020502" pitchFamily="82" charset="0"/>
          </a:endParaRPr>
        </a:p>
      </dgm:t>
    </dgm:pt>
    <dgm:pt modelId="{0FF2C24B-084A-4D5C-A163-DE46B70F1FAA}" type="parTrans" cxnId="{E7CFAA7A-8C57-4B29-92A4-7FA6EAAE9189}">
      <dgm:prSet/>
      <dgm:spPr/>
      <dgm:t>
        <a:bodyPr/>
        <a:lstStyle/>
        <a:p>
          <a:endParaRPr lang="zh-TW" altLang="en-US"/>
        </a:p>
      </dgm:t>
    </dgm:pt>
    <dgm:pt modelId="{8B9032F6-40C7-4F4F-92F5-B95611F45BB6}" type="sibTrans" cxnId="{E7CFAA7A-8C57-4B29-92A4-7FA6EAAE9189}">
      <dgm:prSet/>
      <dgm:spPr/>
      <dgm:t>
        <a:bodyPr/>
        <a:lstStyle/>
        <a:p>
          <a:endParaRPr lang="zh-TW" altLang="en-US"/>
        </a:p>
      </dgm:t>
    </dgm:pt>
    <dgm:pt modelId="{82339D8E-3058-4F56-A1EA-2062FD6B2F33}">
      <dgm:prSet phldrT="[文字]" custT="1"/>
      <dgm:spPr/>
      <dgm:t>
        <a:bodyPr/>
        <a:lstStyle/>
        <a:p>
          <a:r>
            <a:rPr lang="en-US" altLang="zh-TW" sz="2800" dirty="0">
              <a:solidFill>
                <a:srgbClr val="FF0000"/>
              </a:solidFill>
              <a:latin typeface="Broadway" panose="04040905080B02020502" pitchFamily="82" charset="0"/>
            </a:rPr>
            <a:t>WHAT</a:t>
          </a:r>
          <a:endParaRPr lang="zh-TW" altLang="en-US" sz="2800" dirty="0">
            <a:solidFill>
              <a:srgbClr val="FF0000"/>
            </a:solidFill>
            <a:latin typeface="Broadway" panose="04040905080B02020502" pitchFamily="82" charset="0"/>
          </a:endParaRPr>
        </a:p>
      </dgm:t>
    </dgm:pt>
    <dgm:pt modelId="{9B8DC56B-004C-44C5-AECB-E143629080C5}" type="parTrans" cxnId="{D74CF484-0A08-4B65-A0DD-CB2F6D274F5C}">
      <dgm:prSet/>
      <dgm:spPr/>
      <dgm:t>
        <a:bodyPr/>
        <a:lstStyle/>
        <a:p>
          <a:endParaRPr lang="zh-TW" altLang="en-US"/>
        </a:p>
      </dgm:t>
    </dgm:pt>
    <dgm:pt modelId="{0AE518BE-9249-44EB-A2D4-9818DB838B7D}" type="sibTrans" cxnId="{D74CF484-0A08-4B65-A0DD-CB2F6D274F5C}">
      <dgm:prSet/>
      <dgm:spPr/>
      <dgm:t>
        <a:bodyPr/>
        <a:lstStyle/>
        <a:p>
          <a:endParaRPr lang="zh-TW" altLang="en-US"/>
        </a:p>
      </dgm:t>
    </dgm:pt>
    <dgm:pt modelId="{B28AEBDA-C93A-4619-A6DF-7D661A9C182C}">
      <dgm:prSet phldrT="[文字]"/>
      <dgm:spPr/>
      <dgm:t>
        <a:bodyPr/>
        <a:lstStyle/>
        <a:p>
          <a:r>
            <a:rPr lang="en-US" altLang="zh-TW" dirty="0">
              <a:solidFill>
                <a:srgbClr val="FF0000"/>
              </a:solidFill>
              <a:latin typeface="Broadway" panose="04040905080B02020502" pitchFamily="82" charset="0"/>
            </a:rPr>
            <a:t>WHERE</a:t>
          </a:r>
          <a:endParaRPr lang="zh-TW" altLang="en-US" dirty="0">
            <a:solidFill>
              <a:srgbClr val="FF0000"/>
            </a:solidFill>
            <a:latin typeface="Broadway" panose="04040905080B02020502" pitchFamily="82" charset="0"/>
          </a:endParaRPr>
        </a:p>
      </dgm:t>
    </dgm:pt>
    <dgm:pt modelId="{09F48330-5EE9-4804-A832-86247BF54F7C}" type="parTrans" cxnId="{2F7F856D-E4C0-4B4D-A787-CF6C677221A0}">
      <dgm:prSet/>
      <dgm:spPr/>
      <dgm:t>
        <a:bodyPr/>
        <a:lstStyle/>
        <a:p>
          <a:endParaRPr lang="zh-TW" altLang="en-US"/>
        </a:p>
      </dgm:t>
    </dgm:pt>
    <dgm:pt modelId="{E4DAE3B6-D535-466B-908E-67BC89D7C5A7}" type="sibTrans" cxnId="{2F7F856D-E4C0-4B4D-A787-CF6C677221A0}">
      <dgm:prSet/>
      <dgm:spPr/>
      <dgm:t>
        <a:bodyPr/>
        <a:lstStyle/>
        <a:p>
          <a:endParaRPr lang="zh-TW" altLang="en-US"/>
        </a:p>
      </dgm:t>
    </dgm:pt>
    <dgm:pt modelId="{C062691A-521F-4F6D-AF7C-7F37468BAF1A}">
      <dgm:prSet custT="1"/>
      <dgm:spPr/>
      <dgm:t>
        <a:bodyPr/>
        <a:lstStyle/>
        <a:p>
          <a:r>
            <a:rPr lang="en-US" altLang="zh-TW" sz="2800" dirty="0">
              <a:solidFill>
                <a:srgbClr val="FF0000"/>
              </a:solidFill>
              <a:latin typeface="Broadway" panose="04040905080B02020502" pitchFamily="82" charset="0"/>
            </a:rPr>
            <a:t>WHEN</a:t>
          </a:r>
          <a:endParaRPr lang="zh-TW" altLang="en-US" sz="2800" dirty="0">
            <a:solidFill>
              <a:srgbClr val="FF0000"/>
            </a:solidFill>
            <a:latin typeface="Broadway" panose="04040905080B02020502" pitchFamily="82" charset="0"/>
          </a:endParaRPr>
        </a:p>
      </dgm:t>
    </dgm:pt>
    <dgm:pt modelId="{1A759CDF-5F52-41E1-9530-89CCD8DFC87B}" type="parTrans" cxnId="{8B6ED05E-2D03-4DF2-91BB-EDBC3CEAA472}">
      <dgm:prSet/>
      <dgm:spPr/>
      <dgm:t>
        <a:bodyPr/>
        <a:lstStyle/>
        <a:p>
          <a:endParaRPr lang="zh-TW" altLang="en-US"/>
        </a:p>
      </dgm:t>
    </dgm:pt>
    <dgm:pt modelId="{99EB6EE5-01B8-40F4-A658-3A9F0774370A}" type="sibTrans" cxnId="{8B6ED05E-2D03-4DF2-91BB-EDBC3CEAA472}">
      <dgm:prSet/>
      <dgm:spPr/>
      <dgm:t>
        <a:bodyPr/>
        <a:lstStyle/>
        <a:p>
          <a:endParaRPr lang="zh-TW" altLang="en-US"/>
        </a:p>
      </dgm:t>
    </dgm:pt>
    <dgm:pt modelId="{D102B293-D589-437B-AC74-868AADCA6873}" type="pres">
      <dgm:prSet presAssocID="{290704A0-615C-453D-AF02-C82D6CA57216}" presName="Name0" presStyleCnt="0">
        <dgm:presLayoutVars>
          <dgm:dir/>
          <dgm:animLvl val="lvl"/>
          <dgm:resizeHandles val="exact"/>
        </dgm:presLayoutVars>
      </dgm:prSet>
      <dgm:spPr/>
    </dgm:pt>
    <dgm:pt modelId="{9FA0C67D-6AAE-44B7-B944-5BDC594AE4F6}" type="pres">
      <dgm:prSet presAssocID="{D289E79C-6ABB-4A0B-A494-848AAB4EAC7E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41DAB1-0652-42A9-84EE-D86BE9500DB1}" type="pres">
      <dgm:prSet presAssocID="{8B9032F6-40C7-4F4F-92F5-B95611F45BB6}" presName="parTxOnlySpace" presStyleCnt="0"/>
      <dgm:spPr/>
    </dgm:pt>
    <dgm:pt modelId="{D9DE40EF-E0C6-49C0-9CA6-73B8505A39A3}" type="pres">
      <dgm:prSet presAssocID="{82339D8E-3058-4F56-A1EA-2062FD6B2F33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E37445-7DBF-4425-9867-794020DB88C8}" type="pres">
      <dgm:prSet presAssocID="{0AE518BE-9249-44EB-A2D4-9818DB838B7D}" presName="parTxOnlySpace" presStyleCnt="0"/>
      <dgm:spPr/>
    </dgm:pt>
    <dgm:pt modelId="{BF02E487-8C02-4650-A9A1-B51940E814C4}" type="pres">
      <dgm:prSet presAssocID="{C062691A-521F-4F6D-AF7C-7F37468BAF1A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B476909-D152-422B-98C9-44C847FEC02B}" type="pres">
      <dgm:prSet presAssocID="{99EB6EE5-01B8-40F4-A658-3A9F0774370A}" presName="parTxOnlySpace" presStyleCnt="0"/>
      <dgm:spPr/>
    </dgm:pt>
    <dgm:pt modelId="{EEC456C5-62C3-4FF8-A0CB-A2D67DB6AE36}" type="pres">
      <dgm:prSet presAssocID="{B28AEBDA-C93A-4619-A6DF-7D661A9C182C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B6ED05E-2D03-4DF2-91BB-EDBC3CEAA472}" srcId="{290704A0-615C-453D-AF02-C82D6CA57216}" destId="{C062691A-521F-4F6D-AF7C-7F37468BAF1A}" srcOrd="2" destOrd="0" parTransId="{1A759CDF-5F52-41E1-9530-89CCD8DFC87B}" sibTransId="{99EB6EE5-01B8-40F4-A658-3A9F0774370A}"/>
    <dgm:cxn modelId="{85DB9524-0B53-4C4F-830E-89F64739B293}" type="presOf" srcId="{B28AEBDA-C93A-4619-A6DF-7D661A9C182C}" destId="{EEC456C5-62C3-4FF8-A0CB-A2D67DB6AE36}" srcOrd="0" destOrd="0" presId="urn:microsoft.com/office/officeart/2005/8/layout/chevron1"/>
    <dgm:cxn modelId="{D74CF484-0A08-4B65-A0DD-CB2F6D274F5C}" srcId="{290704A0-615C-453D-AF02-C82D6CA57216}" destId="{82339D8E-3058-4F56-A1EA-2062FD6B2F33}" srcOrd="1" destOrd="0" parTransId="{9B8DC56B-004C-44C5-AECB-E143629080C5}" sibTransId="{0AE518BE-9249-44EB-A2D4-9818DB838B7D}"/>
    <dgm:cxn modelId="{99D428CE-1E12-4490-BB83-585F82C05126}" type="presOf" srcId="{D289E79C-6ABB-4A0B-A494-848AAB4EAC7E}" destId="{9FA0C67D-6AAE-44B7-B944-5BDC594AE4F6}" srcOrd="0" destOrd="0" presId="urn:microsoft.com/office/officeart/2005/8/layout/chevron1"/>
    <dgm:cxn modelId="{FDC141E7-0FC4-4A19-B49C-21E9B35B7621}" type="presOf" srcId="{C062691A-521F-4F6D-AF7C-7F37468BAF1A}" destId="{BF02E487-8C02-4650-A9A1-B51940E814C4}" srcOrd="0" destOrd="0" presId="urn:microsoft.com/office/officeart/2005/8/layout/chevron1"/>
    <dgm:cxn modelId="{A98B1863-1C3B-443D-8539-E8F2AC0358D7}" type="presOf" srcId="{290704A0-615C-453D-AF02-C82D6CA57216}" destId="{D102B293-D589-437B-AC74-868AADCA6873}" srcOrd="0" destOrd="0" presId="urn:microsoft.com/office/officeart/2005/8/layout/chevron1"/>
    <dgm:cxn modelId="{E7CFAA7A-8C57-4B29-92A4-7FA6EAAE9189}" srcId="{290704A0-615C-453D-AF02-C82D6CA57216}" destId="{D289E79C-6ABB-4A0B-A494-848AAB4EAC7E}" srcOrd="0" destOrd="0" parTransId="{0FF2C24B-084A-4D5C-A163-DE46B70F1FAA}" sibTransId="{8B9032F6-40C7-4F4F-92F5-B95611F45BB6}"/>
    <dgm:cxn modelId="{2F7F856D-E4C0-4B4D-A787-CF6C677221A0}" srcId="{290704A0-615C-453D-AF02-C82D6CA57216}" destId="{B28AEBDA-C93A-4619-A6DF-7D661A9C182C}" srcOrd="3" destOrd="0" parTransId="{09F48330-5EE9-4804-A832-86247BF54F7C}" sibTransId="{E4DAE3B6-D535-466B-908E-67BC89D7C5A7}"/>
    <dgm:cxn modelId="{D282BE8A-050D-494E-9262-ED9516E06FB1}" type="presOf" srcId="{82339D8E-3058-4F56-A1EA-2062FD6B2F33}" destId="{D9DE40EF-E0C6-49C0-9CA6-73B8505A39A3}" srcOrd="0" destOrd="0" presId="urn:microsoft.com/office/officeart/2005/8/layout/chevron1"/>
    <dgm:cxn modelId="{A6EB1F1A-0CE2-479B-BE0F-1D77D2B704FB}" type="presParOf" srcId="{D102B293-D589-437B-AC74-868AADCA6873}" destId="{9FA0C67D-6AAE-44B7-B944-5BDC594AE4F6}" srcOrd="0" destOrd="0" presId="urn:microsoft.com/office/officeart/2005/8/layout/chevron1"/>
    <dgm:cxn modelId="{D95632DC-DBE1-40FE-9061-4259B1BAEC98}" type="presParOf" srcId="{D102B293-D589-437B-AC74-868AADCA6873}" destId="{7A41DAB1-0652-42A9-84EE-D86BE9500DB1}" srcOrd="1" destOrd="0" presId="urn:microsoft.com/office/officeart/2005/8/layout/chevron1"/>
    <dgm:cxn modelId="{2C8780FF-908F-4094-AF5A-E6EBC01F247C}" type="presParOf" srcId="{D102B293-D589-437B-AC74-868AADCA6873}" destId="{D9DE40EF-E0C6-49C0-9CA6-73B8505A39A3}" srcOrd="2" destOrd="0" presId="urn:microsoft.com/office/officeart/2005/8/layout/chevron1"/>
    <dgm:cxn modelId="{8CCC886A-EBA3-49F9-A5FB-F8846B431944}" type="presParOf" srcId="{D102B293-D589-437B-AC74-868AADCA6873}" destId="{00E37445-7DBF-4425-9867-794020DB88C8}" srcOrd="3" destOrd="0" presId="urn:microsoft.com/office/officeart/2005/8/layout/chevron1"/>
    <dgm:cxn modelId="{92BD2599-FDC9-4730-92B8-C39267994CFE}" type="presParOf" srcId="{D102B293-D589-437B-AC74-868AADCA6873}" destId="{BF02E487-8C02-4650-A9A1-B51940E814C4}" srcOrd="4" destOrd="0" presId="urn:microsoft.com/office/officeart/2005/8/layout/chevron1"/>
    <dgm:cxn modelId="{80A7385D-2CCB-48D9-B9A7-48F1602B08AA}" type="presParOf" srcId="{D102B293-D589-437B-AC74-868AADCA6873}" destId="{5B476909-D152-422B-98C9-44C847FEC02B}" srcOrd="5" destOrd="0" presId="urn:microsoft.com/office/officeart/2005/8/layout/chevron1"/>
    <dgm:cxn modelId="{282A11C2-3902-4BC9-BC1F-4E6E9C1875EE}" type="presParOf" srcId="{D102B293-D589-437B-AC74-868AADCA6873}" destId="{EEC456C5-62C3-4FF8-A0CB-A2D67DB6AE3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D5E96-FC96-4A1F-A019-3F7FA13182CD}">
      <dsp:nvSpPr>
        <dsp:cNvPr id="0" name=""/>
        <dsp:cNvSpPr/>
      </dsp:nvSpPr>
      <dsp:spPr>
        <a:xfrm>
          <a:off x="2" y="0"/>
          <a:ext cx="8681504" cy="4722286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B88176-CF6D-4ECD-ABD2-C543617A5A76}">
      <dsp:nvSpPr>
        <dsp:cNvPr id="0" name=""/>
        <dsp:cNvSpPr/>
      </dsp:nvSpPr>
      <dsp:spPr>
        <a:xfrm>
          <a:off x="2967" y="1416685"/>
          <a:ext cx="1927905" cy="188891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  <a:sp3d extrusionH="28000" prstMaterial="matte"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誰參加</a:t>
          </a:r>
          <a:r>
            <a:rPr lang="en-US" altLang="zh-TW" sz="3000" b="1" kern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?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000" b="1" kern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3000" b="1" kern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人物</a:t>
          </a:r>
          <a:r>
            <a:rPr lang="en-US" altLang="zh-TW" sz="3000" b="1" kern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3000" b="1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95176" y="1508894"/>
        <a:ext cx="1743487" cy="1704496"/>
      </dsp:txXfrm>
    </dsp:sp>
    <dsp:sp modelId="{9DD3443C-40EE-4AEE-8EA9-0B31141326D2}">
      <dsp:nvSpPr>
        <dsp:cNvPr id="0" name=""/>
        <dsp:cNvSpPr/>
      </dsp:nvSpPr>
      <dsp:spPr>
        <a:xfrm>
          <a:off x="2252190" y="1416685"/>
          <a:ext cx="1927905" cy="1888914"/>
        </a:xfrm>
        <a:prstGeom prst="roundRect">
          <a:avLst/>
        </a:prstGeom>
        <a:solidFill>
          <a:schemeClr val="accent5">
            <a:hueOff val="6718086"/>
            <a:satOff val="-3139"/>
            <a:lumOff val="-3529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  <a:sp3d extrusionH="28000" prstMaterial="matte"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做什麼</a:t>
          </a:r>
          <a:r>
            <a:rPr lang="en-US" altLang="zh-TW" sz="3000" b="1" kern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?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000" b="1" kern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3000" b="1" kern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事件</a:t>
          </a:r>
          <a:r>
            <a:rPr lang="en-US" altLang="zh-TW" sz="3000" b="1" kern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3000" b="1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344399" y="1508894"/>
        <a:ext cx="1743487" cy="1704496"/>
      </dsp:txXfrm>
    </dsp:sp>
    <dsp:sp modelId="{3694E700-65E2-4E0C-994E-3710A5DF20EC}">
      <dsp:nvSpPr>
        <dsp:cNvPr id="0" name=""/>
        <dsp:cNvSpPr/>
      </dsp:nvSpPr>
      <dsp:spPr>
        <a:xfrm>
          <a:off x="4501413" y="1416685"/>
          <a:ext cx="1927905" cy="1888914"/>
        </a:xfrm>
        <a:prstGeom prst="roundRect">
          <a:avLst/>
        </a:prstGeom>
        <a:solidFill>
          <a:schemeClr val="accent5">
            <a:hueOff val="13436172"/>
            <a:satOff val="-6278"/>
            <a:lumOff val="-7058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  <a:sp3d extrusionH="28000" prstMaterial="matte"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何時去</a:t>
          </a:r>
          <a:r>
            <a:rPr lang="en-US" altLang="zh-TW" sz="30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?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0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30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時間</a:t>
          </a:r>
          <a:r>
            <a:rPr lang="en-US" altLang="zh-TW" sz="30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3000" b="1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593622" y="1508894"/>
        <a:ext cx="1743487" cy="1704496"/>
      </dsp:txXfrm>
    </dsp:sp>
    <dsp:sp modelId="{DD1C3E4D-CFDB-491E-870E-43AA2C739839}">
      <dsp:nvSpPr>
        <dsp:cNvPr id="0" name=""/>
        <dsp:cNvSpPr/>
      </dsp:nvSpPr>
      <dsp:spPr>
        <a:xfrm>
          <a:off x="6753603" y="1416685"/>
          <a:ext cx="1927905" cy="1888914"/>
        </a:xfrm>
        <a:prstGeom prst="roundRect">
          <a:avLst/>
        </a:prstGeom>
        <a:solidFill>
          <a:schemeClr val="accent5">
            <a:hueOff val="20154258"/>
            <a:satOff val="-9417"/>
            <a:lumOff val="-10587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  <a:sp3d extrusionH="28000" prstMaterial="matte"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>
              <a:solidFill>
                <a:schemeClr val="accent4">
                  <a:lumMod val="20000"/>
                  <a:lumOff val="8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去哪裡</a:t>
          </a:r>
          <a:r>
            <a:rPr lang="en-US" altLang="zh-TW" sz="3000" b="1" kern="1200" dirty="0">
              <a:solidFill>
                <a:schemeClr val="accent4">
                  <a:lumMod val="20000"/>
                  <a:lumOff val="8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?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000" b="1" kern="1200" dirty="0">
              <a:solidFill>
                <a:schemeClr val="accent4">
                  <a:lumMod val="20000"/>
                  <a:lumOff val="8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3000" b="1" kern="1200" dirty="0">
              <a:solidFill>
                <a:schemeClr val="accent4">
                  <a:lumMod val="20000"/>
                  <a:lumOff val="8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地點</a:t>
          </a:r>
          <a:r>
            <a:rPr lang="en-US" altLang="zh-TW" sz="3000" b="1" kern="1200" dirty="0">
              <a:solidFill>
                <a:schemeClr val="accent4">
                  <a:lumMod val="20000"/>
                  <a:lumOff val="8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3000" b="1" kern="1200" dirty="0">
            <a:solidFill>
              <a:schemeClr val="accent4">
                <a:lumMod val="20000"/>
                <a:lumOff val="8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845812" y="1508894"/>
        <a:ext cx="1743487" cy="17044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0C67D-6AAE-44B7-B944-5BDC594AE4F6}">
      <dsp:nvSpPr>
        <dsp:cNvPr id="0" name=""/>
        <dsp:cNvSpPr/>
      </dsp:nvSpPr>
      <dsp:spPr>
        <a:xfrm>
          <a:off x="3968" y="624283"/>
          <a:ext cx="2309884" cy="92395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>
              <a:solidFill>
                <a:srgbClr val="FF0000"/>
              </a:solidFill>
              <a:latin typeface="Broadway" panose="04040905080B02020502" pitchFamily="82" charset="0"/>
            </a:rPr>
            <a:t>WHO</a:t>
          </a:r>
          <a:endParaRPr lang="zh-TW" altLang="en-US" sz="2800" kern="1200" dirty="0">
            <a:solidFill>
              <a:srgbClr val="FF0000"/>
            </a:solidFill>
            <a:latin typeface="Broadway" panose="04040905080B02020502" pitchFamily="82" charset="0"/>
          </a:endParaRPr>
        </a:p>
      </dsp:txBody>
      <dsp:txXfrm>
        <a:off x="465945" y="624283"/>
        <a:ext cx="1385931" cy="923953"/>
      </dsp:txXfrm>
    </dsp:sp>
    <dsp:sp modelId="{D9DE40EF-E0C6-49C0-9CA6-73B8505A39A3}">
      <dsp:nvSpPr>
        <dsp:cNvPr id="0" name=""/>
        <dsp:cNvSpPr/>
      </dsp:nvSpPr>
      <dsp:spPr>
        <a:xfrm>
          <a:off x="2082864" y="624283"/>
          <a:ext cx="2309884" cy="923953"/>
        </a:xfrm>
        <a:prstGeom prst="chevron">
          <a:avLst/>
        </a:prstGeom>
        <a:solidFill>
          <a:schemeClr val="accent4">
            <a:hueOff val="-1216724"/>
            <a:satOff val="4058"/>
            <a:lumOff val="6405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>
              <a:solidFill>
                <a:srgbClr val="FF0000"/>
              </a:solidFill>
              <a:latin typeface="Broadway" panose="04040905080B02020502" pitchFamily="82" charset="0"/>
            </a:rPr>
            <a:t>WHAT</a:t>
          </a:r>
          <a:endParaRPr lang="zh-TW" altLang="en-US" sz="2800" kern="1200" dirty="0">
            <a:solidFill>
              <a:srgbClr val="FF0000"/>
            </a:solidFill>
            <a:latin typeface="Broadway" panose="04040905080B02020502" pitchFamily="82" charset="0"/>
          </a:endParaRPr>
        </a:p>
      </dsp:txBody>
      <dsp:txXfrm>
        <a:off x="2544841" y="624283"/>
        <a:ext cx="1385931" cy="923953"/>
      </dsp:txXfrm>
    </dsp:sp>
    <dsp:sp modelId="{BF02E487-8C02-4650-A9A1-B51940E814C4}">
      <dsp:nvSpPr>
        <dsp:cNvPr id="0" name=""/>
        <dsp:cNvSpPr/>
      </dsp:nvSpPr>
      <dsp:spPr>
        <a:xfrm>
          <a:off x="4161760" y="624283"/>
          <a:ext cx="2309884" cy="923953"/>
        </a:xfrm>
        <a:prstGeom prst="chevron">
          <a:avLst/>
        </a:prstGeom>
        <a:solidFill>
          <a:schemeClr val="accent4">
            <a:hueOff val="-2433449"/>
            <a:satOff val="8116"/>
            <a:lumOff val="12811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>
              <a:solidFill>
                <a:srgbClr val="FF0000"/>
              </a:solidFill>
              <a:latin typeface="Broadway" panose="04040905080B02020502" pitchFamily="82" charset="0"/>
            </a:rPr>
            <a:t>WHEN</a:t>
          </a:r>
          <a:endParaRPr lang="zh-TW" altLang="en-US" sz="2800" kern="1200" dirty="0">
            <a:solidFill>
              <a:srgbClr val="FF0000"/>
            </a:solidFill>
            <a:latin typeface="Broadway" panose="04040905080B02020502" pitchFamily="82" charset="0"/>
          </a:endParaRPr>
        </a:p>
      </dsp:txBody>
      <dsp:txXfrm>
        <a:off x="4623737" y="624283"/>
        <a:ext cx="1385931" cy="923953"/>
      </dsp:txXfrm>
    </dsp:sp>
    <dsp:sp modelId="{EEC456C5-62C3-4FF8-A0CB-A2D67DB6AE36}">
      <dsp:nvSpPr>
        <dsp:cNvPr id="0" name=""/>
        <dsp:cNvSpPr/>
      </dsp:nvSpPr>
      <dsp:spPr>
        <a:xfrm>
          <a:off x="6240656" y="624283"/>
          <a:ext cx="2309884" cy="923953"/>
        </a:xfrm>
        <a:prstGeom prst="chevron">
          <a:avLst/>
        </a:prstGeom>
        <a:solidFill>
          <a:schemeClr val="accent4">
            <a:hueOff val="-3650173"/>
            <a:satOff val="12174"/>
            <a:lumOff val="19216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500" kern="1200" dirty="0">
              <a:solidFill>
                <a:srgbClr val="FF0000"/>
              </a:solidFill>
              <a:latin typeface="Broadway" panose="04040905080B02020502" pitchFamily="82" charset="0"/>
            </a:rPr>
            <a:t>WHERE</a:t>
          </a:r>
          <a:endParaRPr lang="zh-TW" altLang="en-US" sz="2500" kern="1200" dirty="0">
            <a:solidFill>
              <a:srgbClr val="FF0000"/>
            </a:solidFill>
            <a:latin typeface="Broadway" panose="04040905080B02020502" pitchFamily="82" charset="0"/>
          </a:endParaRPr>
        </a:p>
      </dsp:txBody>
      <dsp:txXfrm>
        <a:off x="6702633" y="624283"/>
        <a:ext cx="1385931" cy="9239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FEDC5-3402-9147-B81B-4438EBE36961}" type="datetimeFigureOut">
              <a:rPr kumimoji="1" lang="zh-TW" altLang="en-US" smtClean="0"/>
              <a:t>2021/11/9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BDB4F-B7E2-C64B-BBEB-8DE52843534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4241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92955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30275" y="1339850"/>
            <a:ext cx="4816475" cy="361315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32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75168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30275" y="1339850"/>
            <a:ext cx="4816475" cy="361315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30242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BDB4F-B7E2-C64B-BBEB-8DE52843534A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26819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BDB4F-B7E2-C64B-BBEB-8DE52843534A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57191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BDB4F-B7E2-C64B-BBEB-8DE52843534A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4036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BDB4F-B7E2-C64B-BBEB-8DE52843534A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87469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30275" y="1339850"/>
            <a:ext cx="4816475" cy="361315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32916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30275" y="1339850"/>
            <a:ext cx="4816475" cy="361315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49803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30275" y="1339850"/>
            <a:ext cx="4816475" cy="361315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11006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8324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2207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31141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036343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45468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31824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13320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308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4608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11072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5231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78457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8908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590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125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98010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61812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000">
              <a:schemeClr val="accent4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AAD347D-5ACD-4C99-B74B-A9C85AD731AF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630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  <p:sldLayoutId id="2147484067" r:id="rId13"/>
    <p:sldLayoutId id="2147484068" r:id="rId14"/>
    <p:sldLayoutId id="2147484069" r:id="rId15"/>
    <p:sldLayoutId id="2147484070" r:id="rId16"/>
    <p:sldLayoutId id="214748407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antidrug.moj.gov.tw/cp-2-6498-1.html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72674" y="2590235"/>
            <a:ext cx="8757290" cy="1236160"/>
          </a:xfrm>
          <a:prstGeom prst="rect">
            <a:avLst/>
          </a:prstGeom>
          <a:solidFill>
            <a:schemeClr val="accent2">
              <a:alpha val="29804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 dirty="0"/>
          </a:p>
        </p:txBody>
      </p:sp>
      <p:sp>
        <p:nvSpPr>
          <p:cNvPr id="6" name="矩形 5"/>
          <p:cNvSpPr/>
          <p:nvPr/>
        </p:nvSpPr>
        <p:spPr>
          <a:xfrm>
            <a:off x="2" y="700793"/>
            <a:ext cx="2192866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17681" y="673332"/>
            <a:ext cx="1487245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Lantinghei TC Heavy" charset="-120"/>
              </a:rPr>
              <a:t>防毒守門員</a:t>
            </a:r>
            <a:endParaRPr kumimoji="1" lang="zh-TW" altLang="en-US" sz="2000" b="1" dirty="0">
              <a:solidFill>
                <a:schemeClr val="accent2">
                  <a:lumMod val="75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61533" y="5299872"/>
            <a:ext cx="6620933" cy="620912"/>
          </a:xfrm>
        </p:spPr>
        <p:txBody>
          <a:bodyPr>
            <a:noAutofit/>
          </a:bodyPr>
          <a:lstStyle/>
          <a:p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臺中市立西苑高中 劉昌鎮 胡廸珪</a:t>
            </a:r>
            <a:r>
              <a:rPr kumimoji="1" lang="en-US" altLang="zh-TW" sz="4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ingWai TC Medium" charset="-120"/>
              </a:rPr>
              <a:t> </a:t>
            </a:r>
            <a:endParaRPr kumimoji="1" lang="zh-TW" altLang="en-US" sz="44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  <a:cs typeface="LingWai TC Medium" charset="-120"/>
            </a:endParaRPr>
          </a:p>
        </p:txBody>
      </p:sp>
      <p:sp>
        <p:nvSpPr>
          <p:cNvPr id="5" name="副標題 2"/>
          <p:cNvSpPr txBox="1">
            <a:spLocks/>
          </p:cNvSpPr>
          <p:nvPr/>
        </p:nvSpPr>
        <p:spPr>
          <a:xfrm>
            <a:off x="3456321" y="3204359"/>
            <a:ext cx="4257675" cy="44741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2700" dirty="0">
                <a:solidFill>
                  <a:schemeClr val="bg1">
                    <a:lumMod val="95000"/>
                  </a:schemeClr>
                </a:solidFill>
                <a:latin typeface="LingWai TC Medium" charset="-120"/>
                <a:ea typeface="LingWai TC Medium" charset="-120"/>
                <a:cs typeface="LingWai TC Medium" charset="-120"/>
              </a:rPr>
              <a:t> </a:t>
            </a:r>
            <a:r>
              <a:rPr kumimoji="1" lang="en-US" altLang="zh-TW" sz="2700" b="1" dirty="0">
                <a:solidFill>
                  <a:schemeClr val="bg1">
                    <a:lumMod val="95000"/>
                  </a:schemeClr>
                </a:solidFill>
                <a:latin typeface="HanziPen TC" charset="-120"/>
                <a:ea typeface="HanziPen TC" charset="-120"/>
                <a:cs typeface="HanziPen TC" charset="-120"/>
              </a:rPr>
              <a:t> </a:t>
            </a:r>
            <a:endParaRPr kumimoji="1" lang="zh-TW" altLang="en-US" sz="2700" b="1" dirty="0">
              <a:solidFill>
                <a:schemeClr val="bg1">
                  <a:lumMod val="95000"/>
                </a:schemeClr>
              </a:solidFill>
              <a:latin typeface="HanziPen TC" charset="-120"/>
              <a:ea typeface="HanziPen TC" charset="-120"/>
              <a:cs typeface="HanziPen TC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1988406" y="684973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81191" y="2819637"/>
            <a:ext cx="64079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4400" b="1" dirty="0"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Lantinghei TC Heavy" charset="-120"/>
              </a:rPr>
              <a:t>風險管理好，青春任我行</a:t>
            </a:r>
            <a:endParaRPr kumimoji="1" lang="zh-TW" altLang="en-US" sz="4400" b="1" dirty="0">
              <a:solidFill>
                <a:schemeClr val="bg1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2192868" y="670126"/>
            <a:ext cx="4643357" cy="47165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2400" b="1" dirty="0">
                <a:solidFill>
                  <a:srgbClr val="FF00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Lantinghei TC Heavy" charset="-120"/>
              </a:rPr>
              <a:t>志工家長入班宣導教材開發計畫 </a:t>
            </a:r>
            <a:endParaRPr kumimoji="1" lang="zh-TW" altLang="en-US" sz="2400" b="1" dirty="0">
              <a:solidFill>
                <a:srgbClr val="FF00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0C75A36-A9DF-40B9-8FA5-DBF2F19853BF}"/>
              </a:ext>
            </a:extLst>
          </p:cNvPr>
          <p:cNvSpPr/>
          <p:nvPr/>
        </p:nvSpPr>
        <p:spPr>
          <a:xfrm>
            <a:off x="124166" y="2881534"/>
            <a:ext cx="2135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第四單元</a:t>
            </a:r>
            <a:endParaRPr kumimoji="1" lang="en-US" altLang="zh-TW" sz="3600" b="1" dirty="0">
              <a:solidFill>
                <a:schemeClr val="accent6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3" y="-137680"/>
            <a:ext cx="985723" cy="13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39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表格 14">
            <a:extLst>
              <a:ext uri="{FF2B5EF4-FFF2-40B4-BE49-F238E27FC236}">
                <a16:creationId xmlns:a16="http://schemas.microsoft.com/office/drawing/2014/main" id="{CEF43B72-D2F3-4B7D-805A-5ADA39D24B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6693937"/>
              </p:ext>
            </p:extLst>
          </p:nvPr>
        </p:nvGraphicFramePr>
        <p:xfrm>
          <a:off x="628649" y="1251440"/>
          <a:ext cx="7973484" cy="5015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46818">
                  <a:extLst>
                    <a:ext uri="{9D8B030D-6E8A-4147-A177-3AD203B41FA5}">
                      <a16:colId xmlns:a16="http://schemas.microsoft.com/office/drawing/2014/main" val="3262055356"/>
                    </a:ext>
                  </a:extLst>
                </a:gridCol>
                <a:gridCol w="2421466">
                  <a:extLst>
                    <a:ext uri="{9D8B030D-6E8A-4147-A177-3AD203B41FA5}">
                      <a16:colId xmlns:a16="http://schemas.microsoft.com/office/drawing/2014/main" val="2398209618"/>
                    </a:ext>
                  </a:extLst>
                </a:gridCol>
                <a:gridCol w="1786467">
                  <a:extLst>
                    <a:ext uri="{9D8B030D-6E8A-4147-A177-3AD203B41FA5}">
                      <a16:colId xmlns:a16="http://schemas.microsoft.com/office/drawing/2014/main" val="3888358027"/>
                    </a:ext>
                  </a:extLst>
                </a:gridCol>
                <a:gridCol w="1718733">
                  <a:extLst>
                    <a:ext uri="{9D8B030D-6E8A-4147-A177-3AD203B41FA5}">
                      <a16:colId xmlns:a16="http://schemas.microsoft.com/office/drawing/2014/main" val="1153745284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r>
                        <a:rPr lang="en-US" altLang="zh-TW" sz="2400" kern="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altLang="en-US" sz="2400" kern="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一</a:t>
                      </a:r>
                      <a:r>
                        <a:rPr lang="en-US" altLang="zh-TW" sz="2400" kern="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)</a:t>
                      </a:r>
                      <a:r>
                        <a:rPr lang="zh-TW" sz="2400" kern="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人物碼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kern="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altLang="en-US" sz="2400" kern="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二</a:t>
                      </a:r>
                      <a:r>
                        <a:rPr lang="en-US" altLang="zh-TW" sz="2400" kern="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)</a:t>
                      </a:r>
                      <a:r>
                        <a:rPr lang="zh-TW" sz="2400" kern="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事件碼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kern="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altLang="en-US" sz="2400" kern="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三</a:t>
                      </a:r>
                      <a:r>
                        <a:rPr lang="en-US" altLang="zh-TW" sz="2400" kern="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)</a:t>
                      </a:r>
                      <a:r>
                        <a:rPr lang="zh-TW" sz="2400" kern="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時間碼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kern="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altLang="en-US" sz="2400" kern="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四</a:t>
                      </a:r>
                      <a:r>
                        <a:rPr lang="en-US" altLang="zh-TW" sz="2400" kern="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)</a:t>
                      </a:r>
                      <a:r>
                        <a:rPr lang="zh-TW" sz="2400" kern="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地點碼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6957745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父母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唱歌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早上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家裡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90563891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老師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打籃球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中午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公園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1836623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zh-TW" altLang="en-US" sz="2400" kern="0" dirty="0">
                          <a:solidFill>
                            <a:srgbClr val="22222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親戚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zh-TW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上</a:t>
                      </a:r>
                      <a:r>
                        <a:rPr lang="zh-TW" altLang="en-US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網、玩</a:t>
                      </a:r>
                      <a:r>
                        <a:rPr lang="zh-TW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遊戲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晚上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zh-TW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朋友家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194419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同班同學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zh-TW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慶生</a:t>
                      </a:r>
                      <a:r>
                        <a:rPr lang="zh-TW" altLang="en-US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zh-TW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聚會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半夜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zh-TW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網咖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5705727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US" sz="2400" kern="0" dirty="0">
                          <a:solidFill>
                            <a:srgbClr val="22222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zh-TW" sz="2400" kern="0" dirty="0">
                          <a:solidFill>
                            <a:srgbClr val="22222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同校友人</a:t>
                      </a:r>
                      <a:r>
                        <a:rPr lang="zh-TW" sz="2400" kern="0" dirty="0">
                          <a:solidFill>
                            <a:srgbClr val="22222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zh-TW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跨年</a:t>
                      </a:r>
                      <a:r>
                        <a:rPr lang="zh-TW" altLang="en-US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、演唱會</a:t>
                      </a:r>
                      <a:endParaRPr lang="zh-TW" sz="2400" kern="100" dirty="0">
                        <a:solidFill>
                          <a:srgbClr val="7030A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週末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en-US" altLang="zh-TW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KTV</a:t>
                      </a:r>
                      <a:endParaRPr lang="zh-TW" sz="2400" kern="100" dirty="0">
                        <a:solidFill>
                          <a:srgbClr val="7030A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042578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6.</a:t>
                      </a:r>
                      <a:r>
                        <a:rPr lang="zh-TW" alt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校外友人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6.</a:t>
                      </a:r>
                      <a:r>
                        <a:rPr lang="zh-TW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跟爸媽吵架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6.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寒暑假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6.</a:t>
                      </a:r>
                      <a:r>
                        <a:rPr lang="en-US" sz="2400" kern="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400" kern="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PUB</a:t>
                      </a:r>
                      <a:endParaRPr lang="zh-TW" sz="2400" kern="100" dirty="0">
                        <a:solidFill>
                          <a:srgbClr val="7030A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374338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7.</a:t>
                      </a:r>
                      <a:r>
                        <a:rPr lang="zh-TW" alt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朋友的朋友</a:t>
                      </a:r>
                      <a:endParaRPr lang="en-US" alt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alt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陌生人 </a:t>
                      </a:r>
                      <a:r>
                        <a:rPr lang="en-US" alt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7.</a:t>
                      </a:r>
                      <a:r>
                        <a:rPr lang="zh-TW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心情不好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7.</a:t>
                      </a:r>
                      <a:r>
                        <a:rPr lang="zh-TW" alt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學期中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7.</a:t>
                      </a:r>
                      <a:r>
                        <a:rPr lang="zh-TW" altLang="en-US" sz="24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汽車旅館 </a:t>
                      </a:r>
                      <a:endParaRPr lang="zh-TW" sz="2400" kern="100" dirty="0">
                        <a:solidFill>
                          <a:srgbClr val="7030A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09398490"/>
                  </a:ext>
                </a:extLst>
              </a:tr>
            </a:tbl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D8BCBD48-09FD-4A39-9825-6319EFD175C2}"/>
              </a:ext>
            </a:extLst>
          </p:cNvPr>
          <p:cNvSpPr txBox="1"/>
          <p:nvPr/>
        </p:nvSpPr>
        <p:spPr>
          <a:xfrm>
            <a:off x="3481500" y="572557"/>
            <a:ext cx="25741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kern="100" dirty="0">
                <a:solidFill>
                  <a:schemeClr val="accent5">
                    <a:lumMod val="75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情境</a:t>
            </a:r>
            <a:r>
              <a:rPr lang="zh-TW" altLang="zh-TW" sz="3200" b="1" kern="100" dirty="0">
                <a:solidFill>
                  <a:schemeClr val="accent5">
                    <a:lumMod val="75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密碼</a:t>
            </a:r>
            <a:r>
              <a:rPr lang="zh-TW" altLang="en-US" sz="3200" b="1" kern="100" dirty="0">
                <a:solidFill>
                  <a:schemeClr val="accent5">
                    <a:lumMod val="75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表</a:t>
            </a:r>
            <a:r>
              <a:rPr lang="en-US" altLang="zh-TW" sz="3200" b="1" kern="100" dirty="0">
                <a:solidFill>
                  <a:schemeClr val="accent5">
                    <a:lumMod val="75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zh-TW" sz="3200" b="1" kern="100" dirty="0">
                <a:solidFill>
                  <a:schemeClr val="accent5">
                    <a:lumMod val="75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9692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0D685D59-0518-411D-81E9-6A0C8995275B}"/>
              </a:ext>
            </a:extLst>
          </p:cNvPr>
          <p:cNvSpPr txBox="1"/>
          <p:nvPr/>
        </p:nvSpPr>
        <p:spPr>
          <a:xfrm>
            <a:off x="410634" y="552564"/>
            <a:ext cx="84148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比較一下誰風險高？並說明為什麼？</a:t>
            </a:r>
            <a:endParaRPr lang="zh-TW" alt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70579B9-1605-488B-BD7C-B09D08B76848}"/>
              </a:ext>
            </a:extLst>
          </p:cNvPr>
          <p:cNvSpPr txBox="1"/>
          <p:nvPr/>
        </p:nvSpPr>
        <p:spPr>
          <a:xfrm>
            <a:off x="410634" y="5956832"/>
            <a:ext cx="67109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討論後</a:t>
            </a:r>
            <a:r>
              <a:rPr lang="zh-TW" altLang="en-US" sz="2800" b="1" dirty="0">
                <a:solidFill>
                  <a:schemeClr val="bg2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2800" b="1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請回答？</a:t>
            </a:r>
            <a:endParaRPr lang="en-US" altLang="zh-TW" sz="2800" b="1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2" name="表格 3">
            <a:extLst>
              <a:ext uri="{FF2B5EF4-FFF2-40B4-BE49-F238E27FC236}">
                <a16:creationId xmlns:a16="http://schemas.microsoft.com/office/drawing/2014/main" id="{32C60B5B-4FD5-44EF-9932-FB3439A42F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4142226"/>
              </p:ext>
            </p:extLst>
          </p:nvPr>
        </p:nvGraphicFramePr>
        <p:xfrm>
          <a:off x="1170517" y="1585690"/>
          <a:ext cx="6309360" cy="1946701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577340">
                  <a:extLst>
                    <a:ext uri="{9D8B030D-6E8A-4147-A177-3AD203B41FA5}">
                      <a16:colId xmlns:a16="http://schemas.microsoft.com/office/drawing/2014/main" val="461593354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2587240022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40485301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3938862230"/>
                    </a:ext>
                  </a:extLst>
                </a:gridCol>
              </a:tblGrid>
              <a:tr h="586719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練習一：</a:t>
                      </a:r>
                      <a:r>
                        <a:rPr lang="zh-TW" altLang="en-US" sz="3600" dirty="0">
                          <a:solidFill>
                            <a:srgbClr val="FFFF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情境密碼</a:t>
                      </a:r>
                      <a:r>
                        <a:rPr lang="en-US" altLang="zh-TW" sz="3600" dirty="0">
                          <a:solidFill>
                            <a:srgbClr val="FFFF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(4</a:t>
                      </a:r>
                      <a:r>
                        <a:rPr lang="zh-TW" altLang="en-US" sz="3600" dirty="0">
                          <a:solidFill>
                            <a:srgbClr val="FFFF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位數字</a:t>
                      </a:r>
                      <a:r>
                        <a:rPr lang="en-US" altLang="zh-TW" sz="3600" dirty="0">
                          <a:solidFill>
                            <a:srgbClr val="FFFF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3600" dirty="0">
                        <a:solidFill>
                          <a:srgbClr val="FFFF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647801"/>
                  </a:ext>
                </a:extLst>
              </a:tr>
              <a:tr h="56933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kern="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1381910"/>
                  </a:ext>
                </a:extLst>
              </a:tr>
              <a:tr h="72750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父母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唱歌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晚上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KTV</a:t>
                      </a:r>
                      <a:endParaRPr lang="zh-TW" altLang="en-US" sz="3200" b="1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0890192"/>
                  </a:ext>
                </a:extLst>
              </a:tr>
            </a:tbl>
          </a:graphicData>
        </a:graphic>
      </p:graphicFrame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1A058BA2-56F0-4D4E-AC82-86D3E728C0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1447032"/>
              </p:ext>
            </p:extLst>
          </p:nvPr>
        </p:nvGraphicFramePr>
        <p:xfrm>
          <a:off x="1170517" y="3885059"/>
          <a:ext cx="6309360" cy="1990113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004483">
                  <a:extLst>
                    <a:ext uri="{9D8B030D-6E8A-4147-A177-3AD203B41FA5}">
                      <a16:colId xmlns:a16="http://schemas.microsoft.com/office/drawing/2014/main" val="461593354"/>
                    </a:ext>
                  </a:extLst>
                </a:gridCol>
                <a:gridCol w="1278467">
                  <a:extLst>
                    <a:ext uri="{9D8B030D-6E8A-4147-A177-3AD203B41FA5}">
                      <a16:colId xmlns:a16="http://schemas.microsoft.com/office/drawing/2014/main" val="4213168219"/>
                    </a:ext>
                  </a:extLst>
                </a:gridCol>
                <a:gridCol w="1449070">
                  <a:extLst>
                    <a:ext uri="{9D8B030D-6E8A-4147-A177-3AD203B41FA5}">
                      <a16:colId xmlns:a16="http://schemas.microsoft.com/office/drawing/2014/main" val="40485301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3938862230"/>
                    </a:ext>
                  </a:extLst>
                </a:gridCol>
              </a:tblGrid>
              <a:tr h="62913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練習二：</a:t>
                      </a:r>
                      <a:r>
                        <a:rPr lang="zh-TW" altLang="en-US" sz="3600" dirty="0">
                          <a:solidFill>
                            <a:srgbClr val="FFFF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情境密碼</a:t>
                      </a:r>
                      <a:r>
                        <a:rPr lang="en-US" altLang="zh-TW" sz="3600" dirty="0">
                          <a:solidFill>
                            <a:srgbClr val="FFFF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(4</a:t>
                      </a:r>
                      <a:r>
                        <a:rPr lang="zh-TW" altLang="en-US" sz="3600" dirty="0">
                          <a:solidFill>
                            <a:srgbClr val="FFFF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位數字</a:t>
                      </a:r>
                      <a:r>
                        <a:rPr lang="en-US" altLang="zh-TW" sz="3600" dirty="0">
                          <a:solidFill>
                            <a:srgbClr val="FFFF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3600" dirty="0">
                        <a:solidFill>
                          <a:srgbClr val="FFFF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647801"/>
                  </a:ext>
                </a:extLst>
              </a:tr>
              <a:tr h="55405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kern="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1381910"/>
                  </a:ext>
                </a:extLst>
              </a:tr>
              <a:tr h="7709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校外友人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唱歌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晚上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KTV</a:t>
                      </a:r>
                      <a:endParaRPr lang="zh-TW" altLang="en-US" sz="3200" b="1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0890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373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23014" y="270125"/>
            <a:ext cx="727750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66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結語</a:t>
            </a:r>
            <a:r>
              <a:rPr kumimoji="1" lang="en-US" altLang="zh-TW" sz="66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(</a:t>
            </a:r>
            <a:r>
              <a:rPr kumimoji="1" lang="zh-TW" altLang="en-US" sz="66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二</a:t>
            </a:r>
            <a:r>
              <a:rPr kumimoji="1" lang="en-US" altLang="zh-TW" sz="66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)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4E23158-3DB8-4E9E-AEF4-A0D12F4FB41B}"/>
              </a:ext>
            </a:extLst>
          </p:cNvPr>
          <p:cNvSpPr txBox="1"/>
          <p:nvPr/>
        </p:nvSpPr>
        <p:spPr>
          <a:xfrm>
            <a:off x="1239337" y="2529093"/>
            <a:ext cx="67362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969164F-5177-4DE7-B1E1-774E4A1292C7}"/>
              </a:ext>
            </a:extLst>
          </p:cNvPr>
          <p:cNvSpPr/>
          <p:nvPr/>
        </p:nvSpPr>
        <p:spPr>
          <a:xfrm>
            <a:off x="523014" y="1673096"/>
            <a:ext cx="8324652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627063" indent="-392113"/>
            <a:r>
              <a:rPr lang="en-US" altLang="zh-TW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1.</a:t>
            </a:r>
            <a:r>
              <a:rPr lang="zh-TW" altLang="zh-TW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經常出入特定休閒活動場所時，會提高使用非法藥物行為之風險。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FE3C017-5573-45D8-BCE3-2BA2B3A6F217}"/>
              </a:ext>
            </a:extLst>
          </p:cNvPr>
          <p:cNvSpPr/>
          <p:nvPr/>
        </p:nvSpPr>
        <p:spPr>
          <a:xfrm>
            <a:off x="523014" y="3531373"/>
            <a:ext cx="8324652" cy="1754326"/>
          </a:xfrm>
          <a:prstGeom prst="rect">
            <a:avLst/>
          </a:prstGeom>
          <a:solidFill>
            <a:srgbClr val="2E778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627063" indent="-392113">
              <a:tabLst>
                <a:tab pos="987425" algn="l"/>
              </a:tabLst>
            </a:pPr>
            <a:r>
              <a:rPr lang="en-US" altLang="zh-TW" sz="36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2.</a:t>
            </a:r>
            <a:r>
              <a:rPr lang="zh-TW" altLang="zh-TW" sz="3600" kern="0" dirty="0">
                <a:solidFill>
                  <a:schemeClr val="tx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避免接觸這些高危險情境</a:t>
            </a:r>
            <a:r>
              <a:rPr lang="zh-TW" altLang="en-US" sz="3600" kern="0" dirty="0">
                <a:solidFill>
                  <a:schemeClr val="tx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zh-TW" sz="3600" kern="0" dirty="0">
                <a:solidFill>
                  <a:schemeClr val="tx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在非不得已必須面對這些情境時</a:t>
            </a:r>
            <a:r>
              <a:rPr lang="en-US" altLang="zh-TW" sz="3600" kern="0" dirty="0">
                <a:solidFill>
                  <a:schemeClr val="tx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,</a:t>
            </a:r>
            <a:r>
              <a:rPr lang="zh-TW" altLang="zh-TW" sz="3600" kern="0" dirty="0">
                <a:solidFill>
                  <a:schemeClr val="tx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要避免自己受到藥物誘惑</a:t>
            </a:r>
            <a:endParaRPr lang="zh-TW" altLang="en-US" sz="3600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490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橢圓 5">
            <a:extLst>
              <a:ext uri="{FF2B5EF4-FFF2-40B4-BE49-F238E27FC236}">
                <a16:creationId xmlns:a16="http://schemas.microsoft.com/office/drawing/2014/main" id="{AFD54F63-5D35-4AE4-BA32-9B27C19C6941}"/>
              </a:ext>
            </a:extLst>
          </p:cNvPr>
          <p:cNvSpPr/>
          <p:nvPr/>
        </p:nvSpPr>
        <p:spPr>
          <a:xfrm>
            <a:off x="260640" y="1859920"/>
            <a:ext cx="8207396" cy="4496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7FA38A-907D-47E5-9151-439B84210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4D7868-1883-445D-8405-271626340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4BBEB23-5E1B-4C04-8FF7-C175DC1D7F77}"/>
              </a:ext>
            </a:extLst>
          </p:cNvPr>
          <p:cNvSpPr txBox="1"/>
          <p:nvPr/>
        </p:nvSpPr>
        <p:spPr>
          <a:xfrm>
            <a:off x="1158406" y="3352571"/>
            <a:ext cx="70132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請找出符合影片內容的情境密碼？</a:t>
            </a:r>
            <a:endParaRPr lang="en-US" altLang="zh-TW" sz="36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並評估其風險高低</a:t>
            </a:r>
            <a:endParaRPr lang="zh-TW" altLang="en-US" sz="36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5C88773-8AA6-47EB-A018-624EA869E798}"/>
              </a:ext>
            </a:extLst>
          </p:cNvPr>
          <p:cNvSpPr/>
          <p:nvPr/>
        </p:nvSpPr>
        <p:spPr>
          <a:xfrm>
            <a:off x="324683" y="479389"/>
            <a:ext cx="8494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1" lang="zh-TW" alt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活動三：</a:t>
            </a:r>
            <a:r>
              <a:rPr lang="zh-TW" altLang="en-US" sz="54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情境風險分析測試</a:t>
            </a:r>
            <a:endParaRPr lang="zh-TW" altLang="en-US" sz="5400" dirty="0">
              <a:solidFill>
                <a:schemeClr val="accent5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3543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>
            <a:extLst>
              <a:ext uri="{FF2B5EF4-FFF2-40B4-BE49-F238E27FC236}">
                <a16:creationId xmlns:a16="http://schemas.microsoft.com/office/drawing/2014/main" id="{B32CF75E-F943-4D59-A877-BF60EC6A0856}"/>
              </a:ext>
            </a:extLst>
          </p:cNvPr>
          <p:cNvSpPr txBox="1"/>
          <p:nvPr/>
        </p:nvSpPr>
        <p:spPr>
          <a:xfrm>
            <a:off x="584199" y="5334723"/>
            <a:ext cx="84836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影片一</a:t>
            </a:r>
            <a:r>
              <a:rPr lang="en-US" altLang="zh-TW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「反毒讚出來」影片</a:t>
            </a:r>
            <a:r>
              <a:rPr lang="en-US" altLang="zh-TW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教育部反毒粉絲團</a:t>
            </a:r>
            <a:r>
              <a:rPr lang="en-US" altLang="zh-TW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  </a:t>
            </a:r>
            <a:r>
              <a:rPr lang="zh-TW" altLang="en-US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endParaRPr lang="en-US" altLang="zh-TW" sz="24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r>
              <a:rPr lang="en-US" altLang="zh-TW" sz="2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https://www.youtube.com/watch?v=gNXByyN94mo</a:t>
            </a:r>
            <a:r>
              <a:rPr lang="zh-TW" altLang="en-US" sz="2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2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r>
              <a:rPr lang="en-US" altLang="zh-TW" sz="2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0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4.-反毒廣告輪播-網路">
            <a:hlinkClick r:id="" action="ppaction://media"/>
            <a:extLst>
              <a:ext uri="{FF2B5EF4-FFF2-40B4-BE49-F238E27FC236}">
                <a16:creationId xmlns:a16="http://schemas.microsoft.com/office/drawing/2014/main" id="{B2FA0A4A-9EFF-499F-B20C-3E38259A5BB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4016" y="1461115"/>
            <a:ext cx="5053918" cy="3790875"/>
          </a:xfrm>
        </p:spPr>
      </p:pic>
      <p:sp>
        <p:nvSpPr>
          <p:cNvPr id="2" name="爆炸: 十四角 1">
            <a:extLst>
              <a:ext uri="{FF2B5EF4-FFF2-40B4-BE49-F238E27FC236}">
                <a16:creationId xmlns:a16="http://schemas.microsoft.com/office/drawing/2014/main" id="{536A3528-F7BD-4896-A203-059BED296C67}"/>
              </a:ext>
            </a:extLst>
          </p:cNvPr>
          <p:cNvSpPr/>
          <p:nvPr/>
        </p:nvSpPr>
        <p:spPr>
          <a:xfrm>
            <a:off x="0" y="-418042"/>
            <a:ext cx="3388033" cy="3008671"/>
          </a:xfrm>
          <a:prstGeom prst="irregularSeal2">
            <a:avLst/>
          </a:prstGeom>
          <a:effectLst>
            <a:outerShdw blurRad="50800" dist="38100" dir="5400000" rotWithShape="0">
              <a:srgbClr val="000000">
                <a:alpha val="46000"/>
              </a:srgbClr>
            </a:outerShdw>
            <a:reflection blurRad="6350" stA="50000" endA="300" endPos="55500" dist="50800" dir="5400000" sy="-100000" algn="bl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任務一</a:t>
            </a:r>
          </a:p>
        </p:txBody>
      </p:sp>
    </p:spTree>
    <p:extLst>
      <p:ext uri="{BB962C8B-B14F-4D97-AF65-F5344CB8AC3E}">
        <p14:creationId xmlns:p14="http://schemas.microsoft.com/office/powerpoint/2010/main" val="230961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22727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DAB272-011B-4E73-B0A9-D21CC7E74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6" y="5719233"/>
            <a:ext cx="8669867" cy="787400"/>
          </a:xfrm>
        </p:spPr>
        <p:txBody>
          <a:bodyPr>
            <a:noAutofit/>
          </a:bodyPr>
          <a:lstStyle/>
          <a:p>
            <a:r>
              <a:rPr lang="zh-TW" altLang="en-US" sz="4400" b="1" dirty="0">
                <a:solidFill>
                  <a:srgbClr val="C00000"/>
                </a:solidFill>
              </a:rPr>
              <a:t>請說出風險在哪裡</a:t>
            </a:r>
            <a:r>
              <a:rPr lang="zh-TW" altLang="en-US" sz="4400" b="1" dirty="0">
                <a:solidFill>
                  <a:srgbClr val="C00000"/>
                </a:solidFill>
                <a:sym typeface="Symbol" panose="05050102010706020507" pitchFamily="18" charset="2"/>
              </a:rPr>
              <a:t>你會怎麼面對</a:t>
            </a:r>
            <a:r>
              <a:rPr lang="en-US" altLang="zh-TW" sz="4400" b="1" dirty="0">
                <a:solidFill>
                  <a:srgbClr val="C00000"/>
                </a:solidFill>
                <a:sym typeface="Symbol" panose="05050102010706020507" pitchFamily="18" charset="2"/>
              </a:rPr>
              <a:t></a:t>
            </a:r>
            <a:endParaRPr lang="zh-TW" altLang="en-US" sz="4400" b="1" dirty="0">
              <a:solidFill>
                <a:srgbClr val="C00000"/>
              </a:solidFill>
            </a:endParaRPr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43B8EC74-DCE3-4790-8654-171C9B353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237067" y="0"/>
            <a:ext cx="8415866" cy="546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27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>
            <a:extLst>
              <a:ext uri="{FF2B5EF4-FFF2-40B4-BE49-F238E27FC236}">
                <a16:creationId xmlns:a16="http://schemas.microsoft.com/office/drawing/2014/main" id="{071627DB-DCC5-4D76-A370-C4A8FE93EDA6}"/>
              </a:ext>
            </a:extLst>
          </p:cNvPr>
          <p:cNvSpPr txBox="1"/>
          <p:nvPr/>
        </p:nvSpPr>
        <p:spPr>
          <a:xfrm>
            <a:off x="753958" y="5482491"/>
            <a:ext cx="67109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討論後</a:t>
            </a:r>
            <a:r>
              <a:rPr lang="zh-TW" altLang="en-US" sz="40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0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請回答？</a:t>
            </a:r>
            <a:endParaRPr lang="en-US" altLang="zh-TW" sz="40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3">
            <a:extLst>
              <a:ext uri="{FF2B5EF4-FFF2-40B4-BE49-F238E27FC236}">
                <a16:creationId xmlns:a16="http://schemas.microsoft.com/office/drawing/2014/main" id="{8F59BA35-C67F-4855-A717-AA19F37E5E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0112986"/>
              </p:ext>
            </p:extLst>
          </p:nvPr>
        </p:nvGraphicFramePr>
        <p:xfrm>
          <a:off x="492422" y="1755994"/>
          <a:ext cx="7854356" cy="330940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963589">
                  <a:extLst>
                    <a:ext uri="{9D8B030D-6E8A-4147-A177-3AD203B41FA5}">
                      <a16:colId xmlns:a16="http://schemas.microsoft.com/office/drawing/2014/main" val="461593354"/>
                    </a:ext>
                  </a:extLst>
                </a:gridCol>
                <a:gridCol w="1963589">
                  <a:extLst>
                    <a:ext uri="{9D8B030D-6E8A-4147-A177-3AD203B41FA5}">
                      <a16:colId xmlns:a16="http://schemas.microsoft.com/office/drawing/2014/main" val="40485301"/>
                    </a:ext>
                  </a:extLst>
                </a:gridCol>
                <a:gridCol w="1963589">
                  <a:extLst>
                    <a:ext uri="{9D8B030D-6E8A-4147-A177-3AD203B41FA5}">
                      <a16:colId xmlns:a16="http://schemas.microsoft.com/office/drawing/2014/main" val="3938862230"/>
                    </a:ext>
                  </a:extLst>
                </a:gridCol>
                <a:gridCol w="1963589">
                  <a:extLst>
                    <a:ext uri="{9D8B030D-6E8A-4147-A177-3AD203B41FA5}">
                      <a16:colId xmlns:a16="http://schemas.microsoft.com/office/drawing/2014/main" val="2587246475"/>
                    </a:ext>
                  </a:extLst>
                </a:gridCol>
              </a:tblGrid>
              <a:tr h="951007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情境密碼</a:t>
                      </a:r>
                      <a:r>
                        <a:rPr lang="en-US" altLang="zh-TW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(4</a:t>
                      </a:r>
                      <a:r>
                        <a:rPr lang="zh-TW" altLang="en-US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位數字</a:t>
                      </a:r>
                      <a:r>
                        <a:rPr lang="en-US" altLang="zh-TW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4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647801"/>
                  </a:ext>
                </a:extLst>
              </a:tr>
              <a:tr h="1179198">
                <a:tc>
                  <a:txBody>
                    <a:bodyPr/>
                    <a:lstStyle/>
                    <a:p>
                      <a:pPr algn="ctr"/>
                      <a:endParaRPr lang="zh-TW" altLang="en-US" sz="32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899166"/>
                  </a:ext>
                </a:extLst>
              </a:tr>
              <a:tr h="11791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kern="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zh-TW" sz="4000" b="1" kern="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人物碼</a:t>
                      </a:r>
                      <a:r>
                        <a:rPr lang="en-US" altLang="zh-TW" sz="4000" b="1" kern="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40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zh-TW" sz="40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事件碼</a:t>
                      </a:r>
                      <a:r>
                        <a:rPr lang="en-US" altLang="zh-TW" sz="40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40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zh-TW" sz="40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時間</a:t>
                      </a:r>
                      <a:r>
                        <a:rPr lang="zh-TW" altLang="zh-TW" sz="4000" b="1" kern="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碼</a:t>
                      </a:r>
                      <a:r>
                        <a:rPr lang="en-US" altLang="zh-TW" sz="4000" b="1" kern="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40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zh-TW" sz="40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地點碼</a:t>
                      </a:r>
                      <a:r>
                        <a:rPr lang="en-US" altLang="zh-TW" sz="40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40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1381910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A690EC1C-A4ED-4BD4-858E-F8A6E066AC40}"/>
              </a:ext>
            </a:extLst>
          </p:cNvPr>
          <p:cNvSpPr txBox="1"/>
          <p:nvPr/>
        </p:nvSpPr>
        <p:spPr>
          <a:xfrm>
            <a:off x="255639" y="592082"/>
            <a:ext cx="83279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請找出藏在</a:t>
            </a:r>
            <a:r>
              <a:rPr lang="en-US" altLang="zh-TW" sz="44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44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影片一</a:t>
            </a:r>
            <a:r>
              <a:rPr lang="en-US" altLang="zh-TW" sz="44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44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的情境密碼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88249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3">
            <a:extLst>
              <a:ext uri="{FF2B5EF4-FFF2-40B4-BE49-F238E27FC236}">
                <a16:creationId xmlns:a16="http://schemas.microsoft.com/office/drawing/2014/main" id="{1516D4FF-A4E8-40BD-8E48-866EE4507B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1012176"/>
              </p:ext>
            </p:extLst>
          </p:nvPr>
        </p:nvGraphicFramePr>
        <p:xfrm>
          <a:off x="711201" y="1496710"/>
          <a:ext cx="7982116" cy="339702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043402">
                  <a:extLst>
                    <a:ext uri="{9D8B030D-6E8A-4147-A177-3AD203B41FA5}">
                      <a16:colId xmlns:a16="http://schemas.microsoft.com/office/drawing/2014/main" val="461593354"/>
                    </a:ext>
                  </a:extLst>
                </a:gridCol>
                <a:gridCol w="2122197">
                  <a:extLst>
                    <a:ext uri="{9D8B030D-6E8A-4147-A177-3AD203B41FA5}">
                      <a16:colId xmlns:a16="http://schemas.microsoft.com/office/drawing/2014/main" val="1238184450"/>
                    </a:ext>
                  </a:extLst>
                </a:gridCol>
                <a:gridCol w="2052890">
                  <a:extLst>
                    <a:ext uri="{9D8B030D-6E8A-4147-A177-3AD203B41FA5}">
                      <a16:colId xmlns:a16="http://schemas.microsoft.com/office/drawing/2014/main" val="40485301"/>
                    </a:ext>
                  </a:extLst>
                </a:gridCol>
                <a:gridCol w="1763627">
                  <a:extLst>
                    <a:ext uri="{9D8B030D-6E8A-4147-A177-3AD203B41FA5}">
                      <a16:colId xmlns:a16="http://schemas.microsoft.com/office/drawing/2014/main" val="3938862230"/>
                    </a:ext>
                  </a:extLst>
                </a:gridCol>
              </a:tblGrid>
              <a:tr h="880467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情境密碼</a:t>
                      </a:r>
                      <a:r>
                        <a:rPr lang="en-US" altLang="zh-TW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(4</a:t>
                      </a:r>
                      <a:r>
                        <a:rPr lang="zh-TW" altLang="en-US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位數字</a:t>
                      </a:r>
                      <a:r>
                        <a:rPr lang="en-US" altLang="zh-TW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4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647801"/>
                  </a:ext>
                </a:extLst>
              </a:tr>
              <a:tr h="91508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4(3)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1381910"/>
                  </a:ext>
                </a:extLst>
              </a:tr>
              <a:tr h="160147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校外友人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上網、</a:t>
                      </a:r>
                      <a:endParaRPr lang="en-US" altLang="zh-TW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36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玩遊戲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周末</a:t>
                      </a:r>
                      <a:endParaRPr lang="en-US" altLang="zh-TW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zh-TW" sz="36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altLang="en-US" sz="36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晚上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1266105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BCC73F7A-6047-4F61-B4A9-8A6E2F82223C}"/>
              </a:ext>
            </a:extLst>
          </p:cNvPr>
          <p:cNvSpPr txBox="1"/>
          <p:nvPr/>
        </p:nvSpPr>
        <p:spPr>
          <a:xfrm>
            <a:off x="450682" y="5101583"/>
            <a:ext cx="83631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請評估其風險高低？</a:t>
            </a:r>
            <a:r>
              <a:rPr lang="en-US" altLang="zh-TW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同意○，不同意╳</a:t>
            </a:r>
            <a:r>
              <a:rPr lang="en-US" altLang="zh-TW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並說說你的看法？</a:t>
            </a:r>
            <a:endParaRPr lang="en-US" altLang="zh-TW" sz="36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38FAAE3-4762-4956-B537-313197D44E32}"/>
              </a:ext>
            </a:extLst>
          </p:cNvPr>
          <p:cNvSpPr txBox="1"/>
          <p:nvPr/>
        </p:nvSpPr>
        <p:spPr>
          <a:xfrm>
            <a:off x="450682" y="434880"/>
            <a:ext cx="77969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請找出藏在</a:t>
            </a:r>
            <a:r>
              <a:rPr lang="en-US" altLang="zh-TW" sz="40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40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影片一</a:t>
            </a:r>
            <a:r>
              <a:rPr lang="en-US" altLang="zh-TW" sz="40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40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的情境密碼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931125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反幫派毒品 搖滾耍酷不等於幫派吸毒">
            <a:hlinkClick r:id="" action="ppaction://media"/>
            <a:extLst>
              <a:ext uri="{FF2B5EF4-FFF2-40B4-BE49-F238E27FC236}">
                <a16:creationId xmlns:a16="http://schemas.microsoft.com/office/drawing/2014/main" id="{5BD14570-14A4-45E2-9FA6-0F29F59456C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0544" y="572557"/>
            <a:ext cx="6595532" cy="4572193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B32CF75E-F943-4D59-A877-BF60EC6A0856}"/>
              </a:ext>
            </a:extLst>
          </p:cNvPr>
          <p:cNvSpPr txBox="1"/>
          <p:nvPr/>
        </p:nvSpPr>
        <p:spPr>
          <a:xfrm>
            <a:off x="237329" y="5302066"/>
            <a:ext cx="866934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影片二</a:t>
            </a:r>
            <a:r>
              <a:rPr lang="en-US" altLang="zh-TW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搖滾耍酷不等於幫派吸毒</a:t>
            </a:r>
            <a:r>
              <a:rPr lang="en-US" altLang="zh-TW" sz="28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https://www.youtube.com/watch?v=</a:t>
            </a:r>
            <a:r>
              <a:rPr lang="en-US" altLang="zh-TW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3CiMcnUTC90</a:t>
            </a:r>
            <a:r>
              <a:rPr lang="en-US" altLang="zh-TW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(150</a:t>
            </a:r>
            <a:r>
              <a:rPr lang="zh-TW" altLang="en-US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r>
              <a:rPr lang="en-US" altLang="zh-TW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/>
          </a:p>
          <a:p>
            <a:endParaRPr lang="zh-TW" altLang="en-US" sz="28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爆炸: 八角 1">
            <a:extLst>
              <a:ext uri="{FF2B5EF4-FFF2-40B4-BE49-F238E27FC236}">
                <a16:creationId xmlns:a16="http://schemas.microsoft.com/office/drawing/2014/main" id="{FAB813FE-6604-4796-BF98-DBF8DAAF1F4A}"/>
              </a:ext>
            </a:extLst>
          </p:cNvPr>
          <p:cNvSpPr/>
          <p:nvPr/>
        </p:nvSpPr>
        <p:spPr>
          <a:xfrm>
            <a:off x="6659150" y="-269177"/>
            <a:ext cx="2484850" cy="2369574"/>
          </a:xfrm>
          <a:prstGeom prst="irregularSeal1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任務二</a:t>
            </a:r>
          </a:p>
        </p:txBody>
      </p:sp>
    </p:spTree>
    <p:extLst>
      <p:ext uri="{BB962C8B-B14F-4D97-AF65-F5344CB8AC3E}">
        <p14:creationId xmlns:p14="http://schemas.microsoft.com/office/powerpoint/2010/main" val="331322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363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0E2D8B-D9C6-4774-92F2-D5724BFEB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5071534"/>
            <a:ext cx="7467600" cy="1524000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C00000"/>
                </a:solidFill>
              </a:rPr>
              <a:t>影片中</a:t>
            </a:r>
            <a:r>
              <a:rPr lang="zh-TW" altLang="en-US" sz="4400" b="1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400" b="1" dirty="0">
                <a:solidFill>
                  <a:srgbClr val="C00000"/>
                </a:solidFill>
              </a:rPr>
              <a:t>毒品如何出現</a:t>
            </a:r>
            <a:r>
              <a:rPr lang="zh-TW" altLang="en-US" sz="4400" b="1" dirty="0">
                <a:solidFill>
                  <a:srgbClr val="C00000"/>
                </a:solidFill>
                <a:sym typeface="Symbol" panose="05050102010706020507" pitchFamily="18" charset="2"/>
              </a:rPr>
              <a:t></a:t>
            </a:r>
            <a:r>
              <a:rPr lang="en-US" altLang="zh-TW" sz="4400" b="1" dirty="0">
                <a:solidFill>
                  <a:srgbClr val="C00000"/>
                </a:solidFill>
                <a:sym typeface="Symbol" panose="05050102010706020507" pitchFamily="18" charset="2"/>
              </a:rPr>
              <a:t/>
            </a:r>
            <a:br>
              <a:rPr lang="en-US" altLang="zh-TW" sz="4400" b="1" dirty="0">
                <a:solidFill>
                  <a:srgbClr val="C00000"/>
                </a:solidFill>
                <a:sym typeface="Symbol" panose="05050102010706020507" pitchFamily="18" charset="2"/>
              </a:rPr>
            </a:br>
            <a:r>
              <a:rPr lang="zh-TW" altLang="en-US" sz="4400" b="1" dirty="0">
                <a:solidFill>
                  <a:srgbClr val="C00000"/>
                </a:solidFill>
                <a:sym typeface="Symbol" panose="05050102010706020507" pitchFamily="18" charset="2"/>
              </a:rPr>
              <a:t>說說你會怎麼辦</a:t>
            </a:r>
            <a:endParaRPr lang="zh-TW" altLang="en-US" sz="4400" b="1" dirty="0">
              <a:solidFill>
                <a:srgbClr val="C00000"/>
              </a:solidFill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F4EB89D-AAD5-45C3-A92A-210CE8B06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700" y="0"/>
            <a:ext cx="7189866" cy="4944533"/>
          </a:xfrm>
        </p:spPr>
      </p:pic>
    </p:spTree>
    <p:extLst>
      <p:ext uri="{BB962C8B-B14F-4D97-AF65-F5344CB8AC3E}">
        <p14:creationId xmlns:p14="http://schemas.microsoft.com/office/powerpoint/2010/main" val="1231611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表格 4">
            <a:extLst>
              <a:ext uri="{FF2B5EF4-FFF2-40B4-BE49-F238E27FC236}">
                <a16:creationId xmlns:a16="http://schemas.microsoft.com/office/drawing/2014/main" id="{E42CC69E-0FE7-485D-B777-AEA4F07FC7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6544782"/>
              </p:ext>
            </p:extLst>
          </p:nvPr>
        </p:nvGraphicFramePr>
        <p:xfrm>
          <a:off x="347133" y="254000"/>
          <a:ext cx="8160851" cy="647534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40565">
                  <a:extLst>
                    <a:ext uri="{9D8B030D-6E8A-4147-A177-3AD203B41FA5}">
                      <a16:colId xmlns:a16="http://schemas.microsoft.com/office/drawing/2014/main" val="1502626689"/>
                    </a:ext>
                  </a:extLst>
                </a:gridCol>
                <a:gridCol w="4220286">
                  <a:extLst>
                    <a:ext uri="{9D8B030D-6E8A-4147-A177-3AD203B41FA5}">
                      <a16:colId xmlns:a16="http://schemas.microsoft.com/office/drawing/2014/main" val="1915048311"/>
                    </a:ext>
                  </a:extLst>
                </a:gridCol>
              </a:tblGrid>
              <a:tr h="897628">
                <a:tc gridSpan="2">
                  <a:txBody>
                    <a:bodyPr/>
                    <a:lstStyle/>
                    <a:p>
                      <a:r>
                        <a:rPr lang="zh-TW" alt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新興毒品變變變 </a:t>
                      </a:r>
                      <a:r>
                        <a:rPr lang="zh-TW" alt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TW" alt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學子出入娛樂場所要警覺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695512"/>
                  </a:ext>
                </a:extLst>
              </a:tr>
              <a:tr h="420942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4583284"/>
                  </a:ext>
                </a:extLst>
              </a:tr>
              <a:tr h="1368301">
                <a:tc gridSpan="2">
                  <a:txBody>
                    <a:bodyPr/>
                    <a:lstStyle/>
                    <a:p>
                      <a:endParaRPr lang="en-US" altLang="zh-TW" dirty="0"/>
                    </a:p>
                    <a:p>
                      <a:endParaRPr lang="en-US" altLang="zh-TW" dirty="0"/>
                    </a:p>
                    <a:p>
                      <a:r>
                        <a:rPr lang="en-US" altLang="zh-TW" dirty="0"/>
                        <a:t>https://m.ltn.com.tw/news/health/breakingnews/3238268</a:t>
                      </a:r>
                    </a:p>
                    <a:p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自由時報</a:t>
                      </a:r>
                      <a:r>
                        <a:rPr lang="en-US" altLang="zh-TW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2020-07-24</a:t>
                      </a:r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轉載自衛福部食藥署藥物食品安全週報第</a:t>
                      </a:r>
                      <a:r>
                        <a:rPr lang="en-US" altLang="zh-TW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774</a:t>
                      </a:r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期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072042"/>
                  </a:ext>
                </a:extLst>
              </a:tr>
            </a:tbl>
          </a:graphicData>
        </a:graphic>
      </p:graphicFrame>
      <p:pic>
        <p:nvPicPr>
          <p:cNvPr id="12" name="圖片 11">
            <a:extLst>
              <a:ext uri="{FF2B5EF4-FFF2-40B4-BE49-F238E27FC236}">
                <a16:creationId xmlns:a16="http://schemas.microsoft.com/office/drawing/2014/main" id="{186CDA3F-BB90-48BD-BBC8-7384D6F03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0" y="1261533"/>
            <a:ext cx="4141979" cy="41148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EDFF3B7-599E-48A5-9935-8E6F71FA7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33" y="1261533"/>
            <a:ext cx="381846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E48EB1B5-357D-4617-89F1-8B9CA5DC812A}"/>
              </a:ext>
            </a:extLst>
          </p:cNvPr>
          <p:cNvSpPr txBox="1"/>
          <p:nvPr/>
        </p:nvSpPr>
        <p:spPr>
          <a:xfrm>
            <a:off x="526025" y="792332"/>
            <a:ext cx="71379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 </a:t>
            </a:r>
            <a:endParaRPr lang="zh-TW" altLang="zh-TW" sz="12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en-US" sz="36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請找出藏在</a:t>
            </a:r>
            <a:r>
              <a:rPr lang="en-US" altLang="zh-TW" sz="36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6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影片二</a:t>
            </a:r>
            <a:r>
              <a:rPr lang="en-US" altLang="zh-TW" sz="36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36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的情境密碼</a:t>
            </a:r>
            <a:endParaRPr lang="zh-TW" altLang="zh-TW" sz="3600" b="1" kern="100" dirty="0"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5" name="表格 3">
            <a:extLst>
              <a:ext uri="{FF2B5EF4-FFF2-40B4-BE49-F238E27FC236}">
                <a16:creationId xmlns:a16="http://schemas.microsoft.com/office/drawing/2014/main" id="{B8140DA6-BCC5-4F4C-9C88-F6D10FE76B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1078307"/>
              </p:ext>
            </p:extLst>
          </p:nvPr>
        </p:nvGraphicFramePr>
        <p:xfrm>
          <a:off x="526025" y="1970852"/>
          <a:ext cx="8091948" cy="337743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022987">
                  <a:extLst>
                    <a:ext uri="{9D8B030D-6E8A-4147-A177-3AD203B41FA5}">
                      <a16:colId xmlns:a16="http://schemas.microsoft.com/office/drawing/2014/main" val="461593354"/>
                    </a:ext>
                  </a:extLst>
                </a:gridCol>
                <a:gridCol w="2022987">
                  <a:extLst>
                    <a:ext uri="{9D8B030D-6E8A-4147-A177-3AD203B41FA5}">
                      <a16:colId xmlns:a16="http://schemas.microsoft.com/office/drawing/2014/main" val="40485301"/>
                    </a:ext>
                  </a:extLst>
                </a:gridCol>
                <a:gridCol w="2022987">
                  <a:extLst>
                    <a:ext uri="{9D8B030D-6E8A-4147-A177-3AD203B41FA5}">
                      <a16:colId xmlns:a16="http://schemas.microsoft.com/office/drawing/2014/main" val="3938862230"/>
                    </a:ext>
                  </a:extLst>
                </a:gridCol>
                <a:gridCol w="2022987">
                  <a:extLst>
                    <a:ext uri="{9D8B030D-6E8A-4147-A177-3AD203B41FA5}">
                      <a16:colId xmlns:a16="http://schemas.microsoft.com/office/drawing/2014/main" val="2587246475"/>
                    </a:ext>
                  </a:extLst>
                </a:gridCol>
              </a:tblGrid>
              <a:tr h="970557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40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情境密碼</a:t>
                      </a:r>
                      <a:r>
                        <a:rPr lang="en-US" altLang="zh-TW" sz="40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(4</a:t>
                      </a:r>
                      <a:r>
                        <a:rPr lang="zh-TW" altLang="en-US" sz="40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位數字</a:t>
                      </a:r>
                      <a:r>
                        <a:rPr lang="en-US" altLang="zh-TW" sz="40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40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647801"/>
                  </a:ext>
                </a:extLst>
              </a:tr>
              <a:tr h="1203440">
                <a:tc>
                  <a:txBody>
                    <a:bodyPr/>
                    <a:lstStyle/>
                    <a:p>
                      <a:pPr algn="ctr"/>
                      <a:endParaRPr lang="zh-TW" altLang="en-US" sz="40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40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40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40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899166"/>
                  </a:ext>
                </a:extLst>
              </a:tr>
              <a:tr h="12034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kern="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zh-TW" sz="4000" b="1" kern="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人物碼</a:t>
                      </a:r>
                      <a:r>
                        <a:rPr lang="en-US" altLang="zh-TW" sz="4000" b="1" kern="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40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zh-TW" sz="40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事件碼</a:t>
                      </a:r>
                      <a:r>
                        <a:rPr lang="en-US" altLang="zh-TW" sz="40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40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zh-TW" sz="40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時間</a:t>
                      </a:r>
                      <a:r>
                        <a:rPr lang="zh-TW" altLang="zh-TW" sz="4000" b="1" kern="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碼</a:t>
                      </a:r>
                      <a:r>
                        <a:rPr lang="en-US" altLang="zh-TW" sz="4000" b="1" kern="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40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zh-TW" sz="40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地點碼</a:t>
                      </a:r>
                      <a:r>
                        <a:rPr lang="en-US" altLang="zh-TW" sz="40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40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1381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5257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3">
            <a:extLst>
              <a:ext uri="{FF2B5EF4-FFF2-40B4-BE49-F238E27FC236}">
                <a16:creationId xmlns:a16="http://schemas.microsoft.com/office/drawing/2014/main" id="{1516D4FF-A4E8-40BD-8E48-866EE4507B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7523670"/>
              </p:ext>
            </p:extLst>
          </p:nvPr>
        </p:nvGraphicFramePr>
        <p:xfrm>
          <a:off x="649630" y="1484670"/>
          <a:ext cx="7910169" cy="314632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572233">
                  <a:extLst>
                    <a:ext uri="{9D8B030D-6E8A-4147-A177-3AD203B41FA5}">
                      <a16:colId xmlns:a16="http://schemas.microsoft.com/office/drawing/2014/main" val="461593354"/>
                    </a:ext>
                  </a:extLst>
                </a:gridCol>
                <a:gridCol w="1758792">
                  <a:extLst>
                    <a:ext uri="{9D8B030D-6E8A-4147-A177-3AD203B41FA5}">
                      <a16:colId xmlns:a16="http://schemas.microsoft.com/office/drawing/2014/main" val="2590417368"/>
                    </a:ext>
                  </a:extLst>
                </a:gridCol>
                <a:gridCol w="1789572">
                  <a:extLst>
                    <a:ext uri="{9D8B030D-6E8A-4147-A177-3AD203B41FA5}">
                      <a16:colId xmlns:a16="http://schemas.microsoft.com/office/drawing/2014/main" val="3938862230"/>
                    </a:ext>
                  </a:extLst>
                </a:gridCol>
                <a:gridCol w="1789572">
                  <a:extLst>
                    <a:ext uri="{9D8B030D-6E8A-4147-A177-3AD203B41FA5}">
                      <a16:colId xmlns:a16="http://schemas.microsoft.com/office/drawing/2014/main" val="2587246475"/>
                    </a:ext>
                  </a:extLst>
                </a:gridCol>
              </a:tblGrid>
              <a:tr h="986161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情境密碼</a:t>
                      </a:r>
                      <a:r>
                        <a:rPr lang="en-US" altLang="zh-TW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(4</a:t>
                      </a:r>
                      <a:r>
                        <a:rPr lang="zh-TW" altLang="en-US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位數字</a:t>
                      </a:r>
                      <a:r>
                        <a:rPr lang="en-US" altLang="zh-TW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4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647801"/>
                  </a:ext>
                </a:extLst>
              </a:tr>
              <a:tr h="8922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5(7)</a:t>
                      </a:r>
                      <a:endParaRPr lang="zh-TW" altLang="en-US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lang="zh-TW" altLang="en-US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altLang="en-US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endParaRPr lang="zh-TW" altLang="en-US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1381910"/>
                  </a:ext>
                </a:extLst>
              </a:tr>
              <a:tr h="126792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同校友人、</a:t>
                      </a:r>
                      <a:endParaRPr lang="en-US" altLang="zh-TW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36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朋友的朋友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聚會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晚上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PUB</a:t>
                      </a:r>
                      <a:endParaRPr lang="zh-TW" altLang="en-US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1266105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E48EB1B5-357D-4617-89F1-8B9CA5DC812A}"/>
              </a:ext>
            </a:extLst>
          </p:cNvPr>
          <p:cNvSpPr txBox="1"/>
          <p:nvPr/>
        </p:nvSpPr>
        <p:spPr>
          <a:xfrm>
            <a:off x="368727" y="94782"/>
            <a:ext cx="847197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 </a:t>
            </a:r>
            <a:endParaRPr lang="zh-TW" altLang="zh-TW" sz="12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en-US" sz="40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請找出藏在</a:t>
            </a:r>
            <a:r>
              <a:rPr lang="en-US" altLang="zh-TW" sz="40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40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影片二</a:t>
            </a:r>
            <a:r>
              <a:rPr lang="en-US" altLang="zh-TW" sz="40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40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的情境密碼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CC73F7A-6047-4F61-B4A9-8A6E2F82223C}"/>
              </a:ext>
            </a:extLst>
          </p:cNvPr>
          <p:cNvSpPr txBox="1"/>
          <p:nvPr/>
        </p:nvSpPr>
        <p:spPr>
          <a:xfrm>
            <a:off x="196682" y="4808836"/>
            <a:ext cx="83631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請評估其風險高低？</a:t>
            </a:r>
            <a:r>
              <a:rPr lang="en-US" altLang="zh-TW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同意○，不同意╳</a:t>
            </a:r>
            <a:r>
              <a:rPr lang="en-US" altLang="zh-TW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並說說你的看法？</a:t>
            </a:r>
            <a:endParaRPr lang="en-US" altLang="zh-TW" sz="36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9637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陳喬恩反毒微電影『別讓毒品騙了你』完整版">
            <a:hlinkClick r:id="" action="ppaction://media"/>
            <a:extLst>
              <a:ext uri="{FF2B5EF4-FFF2-40B4-BE49-F238E27FC236}">
                <a16:creationId xmlns:a16="http://schemas.microsoft.com/office/drawing/2014/main" id="{6EE6A772-6E1F-4CE4-84F3-B66DA9F53DB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374" y="639575"/>
            <a:ext cx="6086168" cy="4565105"/>
          </a:xfr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6CB4DE8-F8AA-4DA1-B619-FC0F021EEA44}"/>
              </a:ext>
            </a:extLst>
          </p:cNvPr>
          <p:cNvSpPr txBox="1"/>
          <p:nvPr/>
        </p:nvSpPr>
        <p:spPr>
          <a:xfrm>
            <a:off x="334847" y="5312989"/>
            <a:ext cx="78514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影片三</a:t>
            </a:r>
            <a:r>
              <a:rPr lang="en-US" altLang="zh-TW" sz="2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反毒微電影</a:t>
            </a:r>
            <a:r>
              <a:rPr lang="en-US" altLang="zh-TW" sz="2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「別讓毒品騙了你」</a:t>
            </a:r>
            <a:r>
              <a:rPr lang="en-US" altLang="zh-TW" sz="2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台北地檢署</a:t>
            </a:r>
            <a:r>
              <a:rPr lang="en-US" altLang="zh-TW" sz="2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EF40433-3B86-48A7-9CCD-C752E756674F}"/>
              </a:ext>
            </a:extLst>
          </p:cNvPr>
          <p:cNvSpPr txBox="1"/>
          <p:nvPr/>
        </p:nvSpPr>
        <p:spPr>
          <a:xfrm>
            <a:off x="503767" y="5818686"/>
            <a:ext cx="8136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4554" indent="-234554"/>
            <a:r>
              <a:rPr lang="en-US" altLang="zh-TW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https://www.youtube.com/watch?v=EhxG78MNtV0&amp;feature=youtu.be</a:t>
            </a:r>
            <a:r>
              <a:rPr lang="en-US" altLang="zh-TW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(203</a:t>
            </a:r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r>
              <a:rPr lang="en-US" altLang="zh-TW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b="1" dirty="0">
              <a:solidFill>
                <a:srgbClr val="FFFF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Heiti TC Medium" charset="-120"/>
            </a:endParaRPr>
          </a:p>
        </p:txBody>
      </p:sp>
      <p:sp>
        <p:nvSpPr>
          <p:cNvPr id="5" name="爆炸: 十四角 4">
            <a:extLst>
              <a:ext uri="{FF2B5EF4-FFF2-40B4-BE49-F238E27FC236}">
                <a16:creationId xmlns:a16="http://schemas.microsoft.com/office/drawing/2014/main" id="{8975DB53-39F5-4C03-BBE6-AE766F5E1A54}"/>
              </a:ext>
            </a:extLst>
          </p:cNvPr>
          <p:cNvSpPr/>
          <p:nvPr/>
        </p:nvSpPr>
        <p:spPr>
          <a:xfrm>
            <a:off x="5987845" y="0"/>
            <a:ext cx="3313471" cy="234719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任務三</a:t>
            </a:r>
          </a:p>
        </p:txBody>
      </p:sp>
    </p:spTree>
    <p:extLst>
      <p:ext uri="{BB962C8B-B14F-4D97-AF65-F5344CB8AC3E}">
        <p14:creationId xmlns:p14="http://schemas.microsoft.com/office/powerpoint/2010/main" val="185543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2424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2C65F8-A96B-4AB1-A55A-B8D8146B0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834" y="5240867"/>
            <a:ext cx="8502200" cy="1524000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solidFill>
                  <a:srgbClr val="C00000"/>
                </a:solidFill>
              </a:rPr>
              <a:t>毒品在哪裡</a:t>
            </a:r>
            <a:r>
              <a:rPr lang="zh-TW" altLang="en-US" sz="4800" b="1" dirty="0">
                <a:solidFill>
                  <a:srgbClr val="C00000"/>
                </a:solidFill>
                <a:sym typeface="Symbol" panose="05050102010706020507" pitchFamily="18" charset="2"/>
              </a:rPr>
              <a:t> 說說你會怎麼辦</a:t>
            </a:r>
            <a:endParaRPr lang="zh-TW" altLang="en-US" sz="4800" b="1" dirty="0">
              <a:solidFill>
                <a:srgbClr val="C00000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A3E7B0F-AEEB-4415-AA5D-6B9AFB94D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934" y="0"/>
            <a:ext cx="4572000" cy="5181600"/>
          </a:xfrm>
          <a:prstGeom prst="rect">
            <a:avLst/>
          </a:prstGeom>
        </p:spPr>
      </p:pic>
      <p:pic>
        <p:nvPicPr>
          <p:cNvPr id="13" name="內容版面配置區 12">
            <a:extLst>
              <a:ext uri="{FF2B5EF4-FFF2-40B4-BE49-F238E27FC236}">
                <a16:creationId xmlns:a16="http://schemas.microsoft.com/office/drawing/2014/main" id="{DA032818-74DD-48A9-A24B-469C11EC9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4588934" cy="5181600"/>
          </a:xfrm>
        </p:spPr>
      </p:pic>
    </p:spTree>
    <p:extLst>
      <p:ext uri="{BB962C8B-B14F-4D97-AF65-F5344CB8AC3E}">
        <p14:creationId xmlns:p14="http://schemas.microsoft.com/office/powerpoint/2010/main" val="2500624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E48EB1B5-357D-4617-89F1-8B9CA5DC812A}"/>
              </a:ext>
            </a:extLst>
          </p:cNvPr>
          <p:cNvSpPr txBox="1"/>
          <p:nvPr/>
        </p:nvSpPr>
        <p:spPr>
          <a:xfrm>
            <a:off x="412955" y="628435"/>
            <a:ext cx="83279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 </a:t>
            </a:r>
            <a:endParaRPr lang="zh-TW" altLang="zh-TW" sz="12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en-US" sz="44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請找出藏在</a:t>
            </a:r>
            <a:r>
              <a:rPr lang="en-US" altLang="zh-TW" sz="44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44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影片三</a:t>
            </a:r>
            <a:r>
              <a:rPr lang="en-US" altLang="zh-TW" sz="44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44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的情境密碼</a:t>
            </a:r>
            <a:endParaRPr lang="zh-TW" altLang="zh-TW" sz="4400" b="1" kern="100" dirty="0"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7" name="表格 3">
            <a:extLst>
              <a:ext uri="{FF2B5EF4-FFF2-40B4-BE49-F238E27FC236}">
                <a16:creationId xmlns:a16="http://schemas.microsoft.com/office/drawing/2014/main" id="{B540396B-2F13-4F94-A5B5-483445BD31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5962632"/>
              </p:ext>
            </p:extLst>
          </p:nvPr>
        </p:nvGraphicFramePr>
        <p:xfrm>
          <a:off x="285135" y="2032965"/>
          <a:ext cx="8662220" cy="41966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917291">
                  <a:extLst>
                    <a:ext uri="{9D8B030D-6E8A-4147-A177-3AD203B41FA5}">
                      <a16:colId xmlns:a16="http://schemas.microsoft.com/office/drawing/2014/main" val="461593354"/>
                    </a:ext>
                  </a:extLst>
                </a:gridCol>
                <a:gridCol w="2101783">
                  <a:extLst>
                    <a:ext uri="{9D8B030D-6E8A-4147-A177-3AD203B41FA5}">
                      <a16:colId xmlns:a16="http://schemas.microsoft.com/office/drawing/2014/main" val="40485301"/>
                    </a:ext>
                  </a:extLst>
                </a:gridCol>
                <a:gridCol w="2321573">
                  <a:extLst>
                    <a:ext uri="{9D8B030D-6E8A-4147-A177-3AD203B41FA5}">
                      <a16:colId xmlns:a16="http://schemas.microsoft.com/office/drawing/2014/main" val="3938862230"/>
                    </a:ext>
                  </a:extLst>
                </a:gridCol>
                <a:gridCol w="2321573">
                  <a:extLst>
                    <a:ext uri="{9D8B030D-6E8A-4147-A177-3AD203B41FA5}">
                      <a16:colId xmlns:a16="http://schemas.microsoft.com/office/drawing/2014/main" val="2587246475"/>
                    </a:ext>
                  </a:extLst>
                </a:gridCol>
              </a:tblGrid>
              <a:tr h="1205956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情境密碼</a:t>
                      </a:r>
                      <a:r>
                        <a:rPr lang="en-US" altLang="zh-TW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(4</a:t>
                      </a:r>
                      <a:r>
                        <a:rPr lang="zh-TW" altLang="en-US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位數字</a:t>
                      </a:r>
                      <a:r>
                        <a:rPr lang="en-US" altLang="zh-TW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4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647801"/>
                  </a:ext>
                </a:extLst>
              </a:tr>
              <a:tr h="1495322">
                <a:tc>
                  <a:txBody>
                    <a:bodyPr/>
                    <a:lstStyle/>
                    <a:p>
                      <a:pPr algn="ctr"/>
                      <a:endParaRPr lang="zh-TW" altLang="en-US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899166"/>
                  </a:ext>
                </a:extLst>
              </a:tr>
              <a:tr h="14953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1" kern="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zh-TW" sz="3600" b="1" kern="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人物碼</a:t>
                      </a:r>
                      <a:r>
                        <a:rPr lang="en-US" altLang="zh-TW" sz="3600" b="1" kern="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3600" b="1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rgbClr val="2C7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kern="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zh-TW" sz="3600" b="1" kern="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事件碼</a:t>
                      </a:r>
                      <a:r>
                        <a:rPr lang="en-US" altLang="zh-TW" sz="3600" b="1" kern="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3600" b="1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rgbClr val="2C74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1" kern="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zh-TW" sz="3600" b="1" kern="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時間</a:t>
                      </a:r>
                      <a:r>
                        <a:rPr lang="zh-TW" altLang="zh-TW" sz="3600" b="1" kern="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碼</a:t>
                      </a:r>
                      <a:r>
                        <a:rPr lang="en-US" altLang="zh-TW" sz="3600" b="1" kern="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3600" b="1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rgbClr val="2C74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1" kern="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zh-TW" sz="3600" b="1" kern="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地點碼</a:t>
                      </a:r>
                      <a:r>
                        <a:rPr lang="en-US" altLang="zh-TW" sz="3600" b="1" kern="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3600" b="1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rgbClr val="2C74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381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7131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3">
            <a:extLst>
              <a:ext uri="{FF2B5EF4-FFF2-40B4-BE49-F238E27FC236}">
                <a16:creationId xmlns:a16="http://schemas.microsoft.com/office/drawing/2014/main" id="{1516D4FF-A4E8-40BD-8E48-866EE4507B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2894060"/>
              </p:ext>
            </p:extLst>
          </p:nvPr>
        </p:nvGraphicFramePr>
        <p:xfrm>
          <a:off x="390441" y="1474838"/>
          <a:ext cx="8363117" cy="332480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745757">
                  <a:extLst>
                    <a:ext uri="{9D8B030D-6E8A-4147-A177-3AD203B41FA5}">
                      <a16:colId xmlns:a16="http://schemas.microsoft.com/office/drawing/2014/main" val="461593354"/>
                    </a:ext>
                  </a:extLst>
                </a:gridCol>
                <a:gridCol w="2196605">
                  <a:extLst>
                    <a:ext uri="{9D8B030D-6E8A-4147-A177-3AD203B41FA5}">
                      <a16:colId xmlns:a16="http://schemas.microsoft.com/office/drawing/2014/main" val="1860174260"/>
                    </a:ext>
                  </a:extLst>
                </a:gridCol>
                <a:gridCol w="1693217">
                  <a:extLst>
                    <a:ext uri="{9D8B030D-6E8A-4147-A177-3AD203B41FA5}">
                      <a16:colId xmlns:a16="http://schemas.microsoft.com/office/drawing/2014/main" val="40485301"/>
                    </a:ext>
                  </a:extLst>
                </a:gridCol>
                <a:gridCol w="1727538">
                  <a:extLst>
                    <a:ext uri="{9D8B030D-6E8A-4147-A177-3AD203B41FA5}">
                      <a16:colId xmlns:a16="http://schemas.microsoft.com/office/drawing/2014/main" val="3938862230"/>
                    </a:ext>
                  </a:extLst>
                </a:gridCol>
              </a:tblGrid>
              <a:tr h="962767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情境密碼</a:t>
                      </a:r>
                      <a:r>
                        <a:rPr lang="en-US" altLang="zh-TW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(4</a:t>
                      </a:r>
                      <a:r>
                        <a:rPr lang="zh-TW" altLang="en-US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位數字</a:t>
                      </a:r>
                      <a:r>
                        <a:rPr lang="en-US" altLang="zh-TW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4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647801"/>
                  </a:ext>
                </a:extLst>
              </a:tr>
              <a:tr h="92947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4(3)</a:t>
                      </a:r>
                      <a:endParaRPr lang="zh-TW" altLang="en-US" sz="44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lang="zh-TW" altLang="en-US" sz="44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altLang="en-US" sz="44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lang="zh-TW" altLang="en-US" sz="44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1381910"/>
                  </a:ext>
                </a:extLst>
              </a:tr>
              <a:tr h="142122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同班同學</a:t>
                      </a:r>
                      <a:endParaRPr lang="en-US" altLang="zh-TW" sz="44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44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、親戚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慶生、聚會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晚上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1266105"/>
                  </a:ext>
                </a:extLst>
              </a:tr>
            </a:tbl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C15A5093-F8A6-40B9-B44D-E791FD860488}"/>
              </a:ext>
            </a:extLst>
          </p:cNvPr>
          <p:cNvSpPr txBox="1"/>
          <p:nvPr/>
        </p:nvSpPr>
        <p:spPr>
          <a:xfrm>
            <a:off x="390441" y="4910206"/>
            <a:ext cx="83631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請評估其風險高低？</a:t>
            </a:r>
            <a:r>
              <a:rPr lang="en-US" altLang="zh-TW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同意○，不同意╳</a:t>
            </a:r>
            <a:r>
              <a:rPr lang="en-US" altLang="zh-TW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並說說你的看法？</a:t>
            </a:r>
            <a:endParaRPr lang="en-US" altLang="zh-TW" sz="36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855C764-FF08-46B5-AA0E-AEA214F3B2E1}"/>
              </a:ext>
            </a:extLst>
          </p:cNvPr>
          <p:cNvSpPr txBox="1"/>
          <p:nvPr/>
        </p:nvSpPr>
        <p:spPr>
          <a:xfrm>
            <a:off x="589934" y="681871"/>
            <a:ext cx="7639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請找出藏在</a:t>
            </a:r>
            <a:r>
              <a:rPr lang="en-US" altLang="zh-TW" sz="36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6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影片三</a:t>
            </a:r>
            <a:r>
              <a:rPr lang="en-US" altLang="zh-TW" sz="36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36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的情境密碼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794440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F46B37E9-952F-43B0-9B54-B50D39E28560}"/>
              </a:ext>
            </a:extLst>
          </p:cNvPr>
          <p:cNvSpPr txBox="1"/>
          <p:nvPr/>
        </p:nvSpPr>
        <p:spPr>
          <a:xfrm>
            <a:off x="329381" y="2986572"/>
            <a:ext cx="8485238" cy="1446550"/>
          </a:xfrm>
          <a:prstGeom prst="rect">
            <a:avLst/>
          </a:prstGeom>
          <a:solidFill>
            <a:srgbClr val="002060"/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kumimoji="0" lang="zh-TW" altLang="zh-TW" sz="8800" b="1" i="0" u="none" strike="noStrike" kern="120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反毒</a:t>
            </a:r>
            <a:r>
              <a:rPr kumimoji="0" lang="zh-TW" altLang="en-US" sz="8800" b="1" i="0" u="none" strike="noStrike" kern="120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知識補給站</a:t>
            </a:r>
            <a:endParaRPr lang="zh-TW" altLang="en-US" sz="8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34A0BB7-97D7-4EE7-9AAB-CAB8F2FEFB43}"/>
              </a:ext>
            </a:extLst>
          </p:cNvPr>
          <p:cNvSpPr/>
          <p:nvPr/>
        </p:nvSpPr>
        <p:spPr>
          <a:xfrm>
            <a:off x="2402175" y="755077"/>
            <a:ext cx="4339650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活動三</a:t>
            </a:r>
            <a:r>
              <a:rPr kumimoji="1" lang="zh-TW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：結語</a:t>
            </a:r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3047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7C22AC5F-F3C0-4631-8DD8-A18CE4A3FD84}"/>
              </a:ext>
            </a:extLst>
          </p:cNvPr>
          <p:cNvSpPr txBox="1">
            <a:spLocks/>
          </p:cNvSpPr>
          <p:nvPr/>
        </p:nvSpPr>
        <p:spPr>
          <a:xfrm>
            <a:off x="449666" y="1560955"/>
            <a:ext cx="7886700" cy="1569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83E3173-0278-4D73-BC4C-0536983C4C38}"/>
              </a:ext>
            </a:extLst>
          </p:cNvPr>
          <p:cNvSpPr txBox="1"/>
          <p:nvPr/>
        </p:nvSpPr>
        <p:spPr>
          <a:xfrm>
            <a:off x="740537" y="5297045"/>
            <a:ext cx="72664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資料來源</a:t>
            </a:r>
            <a:r>
              <a:rPr lang="en-US" altLang="zh-TW" sz="18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  <a:p>
            <a:r>
              <a:rPr lang="zh-TW" altLang="en-US" sz="18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反毒大本營</a:t>
            </a:r>
            <a:r>
              <a:rPr lang="en-US" altLang="zh-TW" sz="18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18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最新訊息</a:t>
            </a:r>
            <a:r>
              <a:rPr lang="en-US" altLang="zh-TW" sz="18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b="1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停看聽</a:t>
            </a:r>
            <a:r>
              <a:rPr lang="en-US" altLang="zh-TW" b="1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-107</a:t>
            </a:r>
            <a:r>
              <a:rPr lang="zh-TW" altLang="en-US" b="1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年全國物質使用調查結果</a:t>
            </a:r>
            <a:r>
              <a:rPr lang="en-US" altLang="zh-TW" b="1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b="1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食品藥物管理署 </a:t>
            </a:r>
            <a:r>
              <a:rPr lang="en-US" altLang="zh-TW" b="1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b="1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zh-TW" altLang="en-US" b="1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altLang="zh-TW" sz="1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https://antidrug.moj.gov.tw/cp-2-6498-1.html</a:t>
            </a:r>
            <a:endParaRPr lang="en-US" altLang="zh-TW" sz="1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411B0A2-5811-4345-A6EF-795E3A6B3638}"/>
              </a:ext>
            </a:extLst>
          </p:cNvPr>
          <p:cNvSpPr txBox="1"/>
          <p:nvPr/>
        </p:nvSpPr>
        <p:spPr>
          <a:xfrm>
            <a:off x="321820" y="2633236"/>
            <a:ext cx="8672078" cy="193899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我國各種非法藥物中，首次使用動機以「好奇」</a:t>
            </a:r>
            <a:r>
              <a:rPr lang="en-US" altLang="zh-TW" sz="4000" dirty="0"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(70.5%)</a:t>
            </a:r>
            <a:r>
              <a:rPr lang="zh-TW" altLang="en-US" sz="4000" dirty="0"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為主，初次使用地點大多位於同學或朋友家裡</a:t>
            </a:r>
            <a:r>
              <a:rPr lang="en-US" altLang="zh-TW" sz="4000" dirty="0"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(29.9%)</a:t>
            </a:r>
            <a:r>
              <a:rPr lang="zh-TW" altLang="en-US" sz="4000" dirty="0"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4000" dirty="0">
              <a:solidFill>
                <a:srgbClr val="FFFF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BC4D228-F70E-46B9-B157-CE27AA908F22}"/>
              </a:ext>
            </a:extLst>
          </p:cNvPr>
          <p:cNvSpPr txBox="1"/>
          <p:nvPr/>
        </p:nvSpPr>
        <p:spPr>
          <a:xfrm>
            <a:off x="321820" y="663621"/>
            <a:ext cx="78866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依據衛生福利部食品藥物管理署委託國立臺灣大學公共衛生學院「</a:t>
            </a:r>
            <a:r>
              <a:rPr lang="en-US" altLang="zh-TW" sz="2800" b="1" dirty="0">
                <a:solidFill>
                  <a:schemeClr val="accent6">
                    <a:lumMod val="5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107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年全國物質使用調查」，結果顯示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：</a:t>
            </a:r>
            <a:endParaRPr lang="zh-TW" alt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788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7C22AC5F-F3C0-4631-8DD8-A18CE4A3FD84}"/>
              </a:ext>
            </a:extLst>
          </p:cNvPr>
          <p:cNvSpPr txBox="1">
            <a:spLocks/>
          </p:cNvSpPr>
          <p:nvPr/>
        </p:nvSpPr>
        <p:spPr>
          <a:xfrm>
            <a:off x="449666" y="1560955"/>
            <a:ext cx="7886700" cy="1569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E4AA604-2A0C-4462-A7D6-6367B72C35C4}"/>
              </a:ext>
            </a:extLst>
          </p:cNvPr>
          <p:cNvSpPr txBox="1"/>
          <p:nvPr/>
        </p:nvSpPr>
        <p:spPr>
          <a:xfrm>
            <a:off x="449666" y="1360961"/>
            <a:ext cx="824466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加入幫派、經常出入</a:t>
            </a:r>
            <a:r>
              <a:rPr lang="en-US" altLang="zh-TW" sz="3200" dirty="0">
                <a:solidFill>
                  <a:schemeClr val="accent6">
                    <a:lumMod val="5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KTV</a:t>
            </a: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、網咖、舞廳等場所之生活型態，與青少年非法藥物（毒品）使用行為呈現顯著相關。</a:t>
            </a:r>
          </a:p>
          <a:p>
            <a:endParaRPr lang="en-US" altLang="zh-TW" sz="3200" dirty="0">
              <a:solidFill>
                <a:schemeClr val="accent6">
                  <a:lumMod val="50000"/>
                </a:schemeClr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sz="32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青少年取得非法藥物之管道除</a:t>
            </a:r>
            <a:r>
              <a:rPr lang="zh-TW" altLang="zh-TW" sz="3200" b="1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經由同儕提供</a:t>
            </a:r>
            <a:r>
              <a:rPr lang="zh-TW" altLang="zh-TW" sz="32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en-US" altLang="zh-TW" sz="32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54.5%</a:t>
            </a:r>
            <a:r>
              <a:rPr lang="zh-TW" altLang="zh-TW" sz="32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）外，其次則主要透過</a:t>
            </a:r>
            <a:r>
              <a:rPr lang="en-US" altLang="zh-TW" sz="3200" b="1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KTV</a:t>
            </a:r>
            <a:r>
              <a:rPr lang="zh-TW" altLang="zh-TW" sz="3200" b="1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3200" b="1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MTV</a:t>
            </a:r>
            <a:r>
              <a:rPr lang="zh-TW" altLang="zh-TW" sz="3200" b="1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3200" b="1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PUB</a:t>
            </a:r>
            <a:r>
              <a:rPr lang="zh-TW" altLang="zh-TW" sz="3200" b="1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、電動玩具店等場所購買</a:t>
            </a:r>
            <a:r>
              <a:rPr lang="zh-TW" altLang="zh-TW" sz="32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en-US" altLang="zh-TW" sz="32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38.1%</a:t>
            </a:r>
            <a:r>
              <a:rPr lang="zh-TW" altLang="zh-TW" sz="32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）。</a:t>
            </a:r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83E3173-0278-4D73-BC4C-0536983C4C38}"/>
              </a:ext>
            </a:extLst>
          </p:cNvPr>
          <p:cNvSpPr txBox="1"/>
          <p:nvPr/>
        </p:nvSpPr>
        <p:spPr>
          <a:xfrm>
            <a:off x="759800" y="5494497"/>
            <a:ext cx="77942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資料來源</a:t>
            </a:r>
            <a:r>
              <a:rPr lang="en-US" altLang="zh-TW" sz="18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  <a:p>
            <a:r>
              <a:rPr lang="zh-TW" altLang="en-US" sz="18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反毒大本營</a:t>
            </a:r>
            <a:r>
              <a:rPr lang="en-US" altLang="zh-TW" sz="18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18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青少年反毒專區</a:t>
            </a:r>
            <a:r>
              <a:rPr lang="en-US" altLang="zh-TW" sz="18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zh-TW" b="1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青少年非法藥物（毒品）使用之危險因子</a:t>
            </a:r>
            <a:r>
              <a:rPr lang="zh-TW" altLang="en-US" b="1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en-US" altLang="zh-TW" sz="1800" b="1" kern="100" dirty="0"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18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https://antidrug.moj.gov.tw/cp-186-6241-1.html</a:t>
            </a:r>
            <a:endParaRPr lang="zh-TW" altLang="zh-TW" sz="1800" b="1" kern="100" dirty="0"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617FB7D-8E18-45D6-99B7-F9C32144C641}"/>
              </a:ext>
            </a:extLst>
          </p:cNvPr>
          <p:cNvSpPr txBox="1"/>
          <p:nvPr/>
        </p:nvSpPr>
        <p:spPr>
          <a:xfrm>
            <a:off x="449666" y="24665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3600" b="1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研究指出</a:t>
            </a:r>
            <a:r>
              <a:rPr lang="zh-TW" altLang="en-US" sz="3600" b="1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：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514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185CD70E-902C-475C-B93C-73FFA3398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144" y="1322155"/>
            <a:ext cx="7735712" cy="4726115"/>
          </a:xfr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8297535-C2F0-4931-A5E2-9703680AF991}"/>
              </a:ext>
            </a:extLst>
          </p:cNvPr>
          <p:cNvSpPr/>
          <p:nvPr/>
        </p:nvSpPr>
        <p:spPr>
          <a:xfrm>
            <a:off x="1701964" y="233968"/>
            <a:ext cx="5032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毒品藏在哪裡？</a:t>
            </a:r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5593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ABF51B47-B79D-404D-832D-F664F8A5010D}"/>
              </a:ext>
            </a:extLst>
          </p:cNvPr>
          <p:cNvSpPr txBox="1"/>
          <p:nvPr/>
        </p:nvSpPr>
        <p:spPr>
          <a:xfrm>
            <a:off x="2550269" y="6293814"/>
            <a:ext cx="49086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轉載自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教育部防制學生藥物濫用資源網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C25F6A8C-4037-42FF-8B7F-86C8C9EA7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E3DDD1"/>
              </a:clrFrom>
              <a:clrTo>
                <a:srgbClr val="E3DDD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3691" y="1"/>
            <a:ext cx="8856617" cy="6293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52543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7C22AC5F-F3C0-4631-8DD8-A18CE4A3FD84}"/>
              </a:ext>
            </a:extLst>
          </p:cNvPr>
          <p:cNvSpPr txBox="1">
            <a:spLocks/>
          </p:cNvSpPr>
          <p:nvPr/>
        </p:nvSpPr>
        <p:spPr>
          <a:xfrm>
            <a:off x="449666" y="1560955"/>
            <a:ext cx="7886700" cy="1569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0F1463D-92A9-44C0-BD43-33BD2E802593}"/>
              </a:ext>
            </a:extLst>
          </p:cNvPr>
          <p:cNvSpPr txBox="1"/>
          <p:nvPr/>
        </p:nvSpPr>
        <p:spPr>
          <a:xfrm>
            <a:off x="619432" y="1058549"/>
            <a:ext cx="80749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請從情境密碼表中</a:t>
            </a:r>
            <a:r>
              <a:rPr lang="zh-TW" altLang="en-US" sz="3600" b="1" dirty="0">
                <a:solidFill>
                  <a:schemeClr val="accent5">
                    <a:lumMod val="7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36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再選出一組？你覺得毒品可能出現的最高風險情境密碼？</a:t>
            </a:r>
            <a:endParaRPr lang="zh-TW" alt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4" name="表格 3">
            <a:extLst>
              <a:ext uri="{FF2B5EF4-FFF2-40B4-BE49-F238E27FC236}">
                <a16:creationId xmlns:a16="http://schemas.microsoft.com/office/drawing/2014/main" id="{DECE170E-8E5A-46BC-85F8-08FF689B4E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2721983"/>
              </p:ext>
            </p:extLst>
          </p:nvPr>
        </p:nvGraphicFramePr>
        <p:xfrm>
          <a:off x="807144" y="2500088"/>
          <a:ext cx="7699478" cy="306338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916051">
                  <a:extLst>
                    <a:ext uri="{9D8B030D-6E8A-4147-A177-3AD203B41FA5}">
                      <a16:colId xmlns:a16="http://schemas.microsoft.com/office/drawing/2014/main" val="461593354"/>
                    </a:ext>
                  </a:extLst>
                </a:gridCol>
                <a:gridCol w="1927809">
                  <a:extLst>
                    <a:ext uri="{9D8B030D-6E8A-4147-A177-3AD203B41FA5}">
                      <a16:colId xmlns:a16="http://schemas.microsoft.com/office/drawing/2014/main" val="40485301"/>
                    </a:ext>
                  </a:extLst>
                </a:gridCol>
                <a:gridCol w="1927809">
                  <a:extLst>
                    <a:ext uri="{9D8B030D-6E8A-4147-A177-3AD203B41FA5}">
                      <a16:colId xmlns:a16="http://schemas.microsoft.com/office/drawing/2014/main" val="3938862230"/>
                    </a:ext>
                  </a:extLst>
                </a:gridCol>
                <a:gridCol w="1927809">
                  <a:extLst>
                    <a:ext uri="{9D8B030D-6E8A-4147-A177-3AD203B41FA5}">
                      <a16:colId xmlns:a16="http://schemas.microsoft.com/office/drawing/2014/main" val="2587246475"/>
                    </a:ext>
                  </a:extLst>
                </a:gridCol>
              </a:tblGrid>
              <a:tr h="961989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情境密碼</a:t>
                      </a:r>
                      <a:r>
                        <a:rPr lang="en-US" altLang="zh-TW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(4</a:t>
                      </a:r>
                      <a:r>
                        <a:rPr lang="zh-TW" altLang="en-US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位數字</a:t>
                      </a:r>
                      <a:r>
                        <a:rPr lang="en-US" altLang="zh-TW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4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647801"/>
                  </a:ext>
                </a:extLst>
              </a:tr>
              <a:tr h="1050700">
                <a:tc>
                  <a:txBody>
                    <a:bodyPr/>
                    <a:lstStyle/>
                    <a:p>
                      <a:pPr algn="ctr"/>
                      <a:endParaRPr lang="zh-TW" altLang="en-US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381910"/>
                  </a:ext>
                </a:extLst>
              </a:tr>
              <a:tr h="10507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1" kern="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zh-TW" sz="3600" b="1" kern="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人物碼</a:t>
                      </a:r>
                      <a:r>
                        <a:rPr lang="en-US" altLang="zh-TW" sz="3600" b="1" kern="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zh-TW" sz="36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事件碼</a:t>
                      </a:r>
                      <a:r>
                        <a:rPr lang="en-US" altLang="zh-TW" sz="36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en-US" altLang="zh-TW" sz="3600" b="1" kern="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endParaRPr lang="zh-TW" altLang="en-US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zh-TW" sz="36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時間</a:t>
                      </a:r>
                      <a:r>
                        <a:rPr lang="zh-TW" altLang="zh-TW" sz="3600" b="1" kern="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碼</a:t>
                      </a:r>
                      <a:r>
                        <a:rPr lang="en-US" altLang="zh-TW" sz="3600" b="1" kern="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zh-TW" sz="36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地點碼</a:t>
                      </a:r>
                      <a:r>
                        <a:rPr lang="en-US" altLang="zh-TW" sz="36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7752150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3EC79AD7-9600-45E4-BABB-94E57B9706E7}"/>
              </a:ext>
            </a:extLst>
          </p:cNvPr>
          <p:cNvSpPr/>
          <p:nvPr/>
        </p:nvSpPr>
        <p:spPr>
          <a:xfrm>
            <a:off x="449666" y="336236"/>
            <a:ext cx="2852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綜合活動</a:t>
            </a:r>
            <a:r>
              <a:rPr kumimoji="1" lang="zh-TW" alt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anziPen TC" charset="-120"/>
              </a:rPr>
              <a:t>：</a:t>
            </a:r>
            <a:endParaRPr lang="zh-TW" altLang="en-US" sz="3600" dirty="0">
              <a:solidFill>
                <a:schemeClr val="accent2">
                  <a:lumMod val="60000"/>
                  <a:lumOff val="4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CF7C80D-26AF-4243-B676-88189F6F060E}"/>
              </a:ext>
            </a:extLst>
          </p:cNvPr>
          <p:cNvSpPr txBox="1"/>
          <p:nvPr/>
        </p:nvSpPr>
        <p:spPr>
          <a:xfrm>
            <a:off x="12745" y="5971162"/>
            <a:ext cx="876054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請評其風險高低？</a:t>
            </a:r>
            <a:r>
              <a:rPr lang="en-US" altLang="zh-TW" sz="2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同意○，不同意╳</a:t>
            </a:r>
            <a:r>
              <a:rPr lang="en-US" altLang="zh-TW" sz="2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並說說你的看法？</a:t>
            </a:r>
          </a:p>
        </p:txBody>
      </p:sp>
    </p:spTree>
    <p:extLst>
      <p:ext uri="{BB962C8B-B14F-4D97-AF65-F5344CB8AC3E}">
        <p14:creationId xmlns:p14="http://schemas.microsoft.com/office/powerpoint/2010/main" val="1919209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7C22AC5F-F3C0-4631-8DD8-A18CE4A3FD84}"/>
              </a:ext>
            </a:extLst>
          </p:cNvPr>
          <p:cNvSpPr txBox="1">
            <a:spLocks/>
          </p:cNvSpPr>
          <p:nvPr/>
        </p:nvSpPr>
        <p:spPr>
          <a:xfrm>
            <a:off x="449666" y="1560955"/>
            <a:ext cx="7886700" cy="1569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0F1463D-92A9-44C0-BD43-33BD2E802593}"/>
              </a:ext>
            </a:extLst>
          </p:cNvPr>
          <p:cNvSpPr txBox="1"/>
          <p:nvPr/>
        </p:nvSpPr>
        <p:spPr>
          <a:xfrm>
            <a:off x="619432" y="1274027"/>
            <a:ext cx="80749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請從情境密碼表中</a:t>
            </a:r>
            <a:r>
              <a:rPr lang="zh-TW" altLang="en-US" sz="3600" b="1" dirty="0">
                <a:solidFill>
                  <a:schemeClr val="accent5">
                    <a:lumMod val="7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36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再選出一組？你覺得毒品可能出現的最高風險情境密碼？</a:t>
            </a:r>
            <a:endParaRPr lang="zh-TW" alt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4" name="表格 3">
            <a:extLst>
              <a:ext uri="{FF2B5EF4-FFF2-40B4-BE49-F238E27FC236}">
                <a16:creationId xmlns:a16="http://schemas.microsoft.com/office/drawing/2014/main" id="{DECE170E-8E5A-46BC-85F8-08FF689B4E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7923373"/>
              </p:ext>
            </p:extLst>
          </p:nvPr>
        </p:nvGraphicFramePr>
        <p:xfrm>
          <a:off x="815872" y="2761284"/>
          <a:ext cx="7699478" cy="281623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916051">
                  <a:extLst>
                    <a:ext uri="{9D8B030D-6E8A-4147-A177-3AD203B41FA5}">
                      <a16:colId xmlns:a16="http://schemas.microsoft.com/office/drawing/2014/main" val="461593354"/>
                    </a:ext>
                  </a:extLst>
                </a:gridCol>
                <a:gridCol w="1927809">
                  <a:extLst>
                    <a:ext uri="{9D8B030D-6E8A-4147-A177-3AD203B41FA5}">
                      <a16:colId xmlns:a16="http://schemas.microsoft.com/office/drawing/2014/main" val="40485301"/>
                    </a:ext>
                  </a:extLst>
                </a:gridCol>
                <a:gridCol w="1927809">
                  <a:extLst>
                    <a:ext uri="{9D8B030D-6E8A-4147-A177-3AD203B41FA5}">
                      <a16:colId xmlns:a16="http://schemas.microsoft.com/office/drawing/2014/main" val="3938862230"/>
                    </a:ext>
                  </a:extLst>
                </a:gridCol>
                <a:gridCol w="1927809">
                  <a:extLst>
                    <a:ext uri="{9D8B030D-6E8A-4147-A177-3AD203B41FA5}">
                      <a16:colId xmlns:a16="http://schemas.microsoft.com/office/drawing/2014/main" val="2587246475"/>
                    </a:ext>
                  </a:extLst>
                </a:gridCol>
              </a:tblGrid>
              <a:tr h="961989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情境密碼</a:t>
                      </a:r>
                      <a:r>
                        <a:rPr lang="en-US" altLang="zh-TW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(4</a:t>
                      </a:r>
                      <a:r>
                        <a:rPr lang="zh-TW" altLang="en-US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位數字</a:t>
                      </a:r>
                      <a:r>
                        <a:rPr lang="en-US" altLang="zh-TW" sz="4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4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647801"/>
                  </a:ext>
                </a:extLst>
              </a:tr>
              <a:tr h="80354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7(6)</a:t>
                      </a:r>
                      <a:endParaRPr lang="zh-TW" altLang="en-US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7(4)</a:t>
                      </a:r>
                      <a:endParaRPr lang="zh-TW" altLang="en-US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lang="zh-TW" altLang="en-US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6(3)</a:t>
                      </a:r>
                      <a:endParaRPr lang="zh-TW" altLang="en-US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1381910"/>
                  </a:ext>
                </a:extLst>
              </a:tr>
              <a:tr h="10507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1" kern="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zh-TW" sz="3600" b="1" kern="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人物碼</a:t>
                      </a:r>
                      <a:r>
                        <a:rPr lang="en-US" altLang="zh-TW" sz="3600" b="1" kern="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zh-TW" sz="36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事件碼</a:t>
                      </a:r>
                      <a:r>
                        <a:rPr lang="en-US" altLang="zh-TW" sz="36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en-US" altLang="zh-TW" sz="3600" b="1" kern="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endParaRPr lang="zh-TW" altLang="en-US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zh-TW" sz="36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時間</a:t>
                      </a:r>
                      <a:r>
                        <a:rPr lang="zh-TW" altLang="zh-TW" sz="3600" b="1" kern="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碼</a:t>
                      </a:r>
                      <a:r>
                        <a:rPr lang="en-US" altLang="zh-TW" sz="3600" b="1" kern="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zh-TW" sz="36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地點碼</a:t>
                      </a:r>
                      <a:r>
                        <a:rPr lang="en-US" altLang="zh-TW" sz="3600" b="1" kern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36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7752150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3EC79AD7-9600-45E4-BABB-94E57B9706E7}"/>
              </a:ext>
            </a:extLst>
          </p:cNvPr>
          <p:cNvSpPr/>
          <p:nvPr/>
        </p:nvSpPr>
        <p:spPr>
          <a:xfrm>
            <a:off x="449666" y="336236"/>
            <a:ext cx="2852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綜合活動</a:t>
            </a:r>
            <a:r>
              <a:rPr kumimoji="1" lang="zh-TW" alt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anziPen TC" charset="-120"/>
              </a:rPr>
              <a:t>：</a:t>
            </a:r>
            <a:endParaRPr lang="zh-TW" altLang="en-US" sz="3600" dirty="0">
              <a:solidFill>
                <a:schemeClr val="accent2">
                  <a:lumMod val="60000"/>
                  <a:lumOff val="4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344020C-65E9-48A9-B7C2-34084E1CC529}"/>
              </a:ext>
            </a:extLst>
          </p:cNvPr>
          <p:cNvSpPr txBox="1"/>
          <p:nvPr/>
        </p:nvSpPr>
        <p:spPr>
          <a:xfrm>
            <a:off x="12745" y="5971162"/>
            <a:ext cx="876054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請評其風險高低？</a:t>
            </a:r>
            <a:r>
              <a:rPr lang="en-US" altLang="zh-TW" sz="2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同意○，不同意╳</a:t>
            </a:r>
            <a:r>
              <a:rPr lang="en-US" altLang="zh-TW" sz="2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並說說你的看法？</a:t>
            </a:r>
          </a:p>
        </p:txBody>
      </p:sp>
    </p:spTree>
    <p:extLst>
      <p:ext uri="{BB962C8B-B14F-4D97-AF65-F5344CB8AC3E}">
        <p14:creationId xmlns:p14="http://schemas.microsoft.com/office/powerpoint/2010/main" val="3996663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9EF7B35A-C874-4A50-9632-0E9DEB33C9AE}"/>
              </a:ext>
            </a:extLst>
          </p:cNvPr>
          <p:cNvSpPr/>
          <p:nvPr/>
        </p:nvSpPr>
        <p:spPr>
          <a:xfrm>
            <a:off x="294968" y="1912416"/>
            <a:ext cx="8652387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indent="-447675"/>
            <a:r>
              <a:rPr lang="en-US" altLang="zh-TW" sz="35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5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聚會前，評估有高風險時</a:t>
            </a:r>
            <a:r>
              <a:rPr lang="zh-TW" altLang="en-US" sz="3500" b="1" dirty="0">
                <a:solidFill>
                  <a:schemeClr val="accent5">
                    <a:lumMod val="7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35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不要赴會</a:t>
            </a:r>
            <a:endParaRPr lang="en-US" altLang="zh-TW" sz="3500" b="1" dirty="0">
              <a:solidFill>
                <a:schemeClr val="accent5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47675" indent="-447675"/>
            <a:endParaRPr lang="en-US" altLang="zh-TW" sz="3500" b="1" dirty="0">
              <a:solidFill>
                <a:schemeClr val="accent5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47675" indent="-447675"/>
            <a:r>
              <a:rPr lang="en-US" altLang="zh-TW" sz="35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5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聚會時，評估風險轉高時</a:t>
            </a:r>
            <a:r>
              <a:rPr lang="zh-TW" altLang="en-US" sz="3500" b="1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35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立即離開現場</a:t>
            </a:r>
            <a:endParaRPr lang="en-US" altLang="zh-TW" sz="35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47675" indent="-447675"/>
            <a:endParaRPr lang="en-US" altLang="zh-TW" sz="35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47675" indent="-447675"/>
            <a:r>
              <a:rPr lang="en-US" altLang="zh-TW" sz="35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5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「危險場所不涉足 拒絕毒品才是酷」</a:t>
            </a:r>
            <a:r>
              <a:rPr lang="zh-TW" altLang="en-US" sz="35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en-US" altLang="zh-TW" sz="3500" b="1" dirty="0">
              <a:solidFill>
                <a:schemeClr val="bg1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447675" indent="93663"/>
            <a:r>
              <a:rPr lang="en-US" altLang="zh-TW" sz="35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--</a:t>
            </a:r>
            <a:r>
              <a:rPr lang="zh-TW" altLang="en-US" sz="35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休假期間從事正當休閒活動，避免涉入不當場所，遭受毒害。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7133CA0-667E-4388-8C12-585574254838}"/>
              </a:ext>
            </a:extLst>
          </p:cNvPr>
          <p:cNvSpPr/>
          <p:nvPr/>
        </p:nvSpPr>
        <p:spPr>
          <a:xfrm>
            <a:off x="2972830" y="440445"/>
            <a:ext cx="26084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1" lang="zh-TW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結 語：</a:t>
            </a:r>
            <a:endParaRPr lang="zh-TW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846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88" y="985294"/>
            <a:ext cx="8001000" cy="5731603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7F6543C-F1D6-4634-A17C-4079E52B1AD6}"/>
              </a:ext>
            </a:extLst>
          </p:cNvPr>
          <p:cNvSpPr txBox="1"/>
          <p:nvPr/>
        </p:nvSpPr>
        <p:spPr>
          <a:xfrm>
            <a:off x="2703871" y="250557"/>
            <a:ext cx="3224980" cy="6463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反毒小叮嚀</a:t>
            </a:r>
            <a:endParaRPr lang="en-US" altLang="zh-TW" sz="36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06088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90" y="1012062"/>
            <a:ext cx="7818967" cy="547996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22ADF44-82A8-401E-B8D6-148D70CF0AD5}"/>
              </a:ext>
            </a:extLst>
          </p:cNvPr>
          <p:cNvSpPr txBox="1"/>
          <p:nvPr/>
        </p:nvSpPr>
        <p:spPr>
          <a:xfrm>
            <a:off x="2635045" y="150967"/>
            <a:ext cx="3224980" cy="6463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反毒小叮嚀</a:t>
            </a:r>
            <a:endParaRPr lang="en-US" altLang="zh-TW" sz="36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45713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2F6C2E-8F43-4BA3-B8D1-2C34960B7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8EB06F4B-6329-45CE-A809-8E0DAD8D9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266" y="76200"/>
            <a:ext cx="8771467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74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096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59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DBD6F6-1A5E-4EA1-8A84-6A0720FA3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3F694DE-A4E4-486D-A93D-9A493A3F1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2889" y="79022"/>
            <a:ext cx="8873067" cy="6596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0575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CA5810-0A32-4072-88DA-A71DA78C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58" y="664637"/>
            <a:ext cx="7886700" cy="1325563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聚會</a:t>
            </a:r>
            <a:r>
              <a:rPr lang="en-US" altLang="zh-TW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或活動</a:t>
            </a:r>
            <a:r>
              <a:rPr lang="en-US" altLang="zh-TW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前，想一想</a:t>
            </a:r>
            <a:r>
              <a:rPr lang="zh-TW" altLang="en-US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Symbol" panose="05050102010706020507" pitchFamily="18" charset="2"/>
              </a:rPr>
              <a:t></a:t>
            </a:r>
            <a:endParaRPr lang="zh-TW" altLang="en-US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4CF6DC59-F3B4-4757-82E8-E08BA78AF9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2850385"/>
              </p:ext>
            </p:extLst>
          </p:nvPr>
        </p:nvGraphicFramePr>
        <p:xfrm>
          <a:off x="343957" y="1354667"/>
          <a:ext cx="8681509" cy="4722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4016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accent4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EEFB253B-C281-4916-9F11-1F19935C43B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3221727"/>
            <a:ext cx="7886700" cy="1716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TW" altLang="en-US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&lt;</a:t>
            </a:r>
            <a:r>
              <a:rPr lang="zh-TW" altLang="en-US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動動腦時間</a:t>
            </a:r>
            <a:r>
              <a:rPr lang="zh-TW" altLang="en-US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：</a:t>
            </a:r>
            <a:r>
              <a:rPr lang="en-US" altLang="zh-TW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&gt;</a:t>
            </a:r>
          </a:p>
          <a:p>
            <a:pPr marL="271463" indent="-271463">
              <a:buNone/>
            </a:pPr>
            <a:r>
              <a:rPr lang="zh-TW" altLang="en-US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  </a:t>
            </a:r>
            <a:r>
              <a:rPr lang="zh-TW" altLang="en-US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聚會或活動，你會評估一下，這些場 所的安全嗎？請說說你的看法</a:t>
            </a:r>
            <a:r>
              <a:rPr lang="zh-TW" altLang="en-US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Symbol" panose="05050102010706020507" pitchFamily="18" charset="2"/>
              </a:rPr>
              <a:t>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E05A5A5-9026-47FC-B821-FFD53EC3C7FD}"/>
              </a:ext>
            </a:extLst>
          </p:cNvPr>
          <p:cNvSpPr/>
          <p:nvPr/>
        </p:nvSpPr>
        <p:spPr>
          <a:xfrm>
            <a:off x="794347" y="1577761"/>
            <a:ext cx="29594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1" lang="zh-TW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問題一</a:t>
            </a:r>
            <a:endParaRPr lang="zh-TW" alt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31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表格 14">
            <a:extLst>
              <a:ext uri="{FF2B5EF4-FFF2-40B4-BE49-F238E27FC236}">
                <a16:creationId xmlns:a16="http://schemas.microsoft.com/office/drawing/2014/main" id="{CEF43B72-D2F3-4B7D-805A-5ADA39D24B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7033446"/>
              </p:ext>
            </p:extLst>
          </p:nvPr>
        </p:nvGraphicFramePr>
        <p:xfrm>
          <a:off x="658368" y="1518571"/>
          <a:ext cx="7856982" cy="4896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43593">
                  <a:extLst>
                    <a:ext uri="{9D8B030D-6E8A-4147-A177-3AD203B41FA5}">
                      <a16:colId xmlns:a16="http://schemas.microsoft.com/office/drawing/2014/main" val="1618472072"/>
                    </a:ext>
                  </a:extLst>
                </a:gridCol>
                <a:gridCol w="1170039">
                  <a:extLst>
                    <a:ext uri="{9D8B030D-6E8A-4147-A177-3AD203B41FA5}">
                      <a16:colId xmlns:a16="http://schemas.microsoft.com/office/drawing/2014/main" val="3262055356"/>
                    </a:ext>
                  </a:extLst>
                </a:gridCol>
                <a:gridCol w="2584704">
                  <a:extLst>
                    <a:ext uri="{9D8B030D-6E8A-4147-A177-3AD203B41FA5}">
                      <a16:colId xmlns:a16="http://schemas.microsoft.com/office/drawing/2014/main" val="4209584546"/>
                    </a:ext>
                  </a:extLst>
                </a:gridCol>
                <a:gridCol w="1358646">
                  <a:extLst>
                    <a:ext uri="{9D8B030D-6E8A-4147-A177-3AD203B41FA5}">
                      <a16:colId xmlns:a16="http://schemas.microsoft.com/office/drawing/2014/main" val="3888358027"/>
                    </a:ext>
                  </a:extLst>
                </a:gridCol>
              </a:tblGrid>
              <a:tr h="612000">
                <a:tc gridSpan="4">
                  <a:txBody>
                    <a:bodyPr/>
                    <a:lstStyle/>
                    <a:p>
                      <a:r>
                        <a:rPr lang="zh-TW" alt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我曾去過的校外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場所或活動</a:t>
                      </a:r>
                      <a:r>
                        <a:rPr lang="en-US" alt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?</a:t>
                      </a:r>
                      <a:r>
                        <a:rPr lang="zh-TW" alt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</a:t>
                      </a:r>
                      <a:r>
                        <a:rPr lang="zh-TW" altLang="en-US" sz="2400" kern="100" dirty="0">
                          <a:solidFill>
                            <a:srgbClr val="FFFF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風險評估</a:t>
                      </a:r>
                      <a:r>
                        <a:rPr lang="en-US" altLang="zh-TW" sz="2400" kern="100" dirty="0">
                          <a:solidFill>
                            <a:srgbClr val="FFFF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400" kern="100" dirty="0">
                          <a:solidFill>
                            <a:srgbClr val="FFFF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風險高低程度</a:t>
                      </a:r>
                      <a:r>
                        <a:rPr lang="en-US" altLang="zh-TW" sz="2400" kern="100" dirty="0">
                          <a:solidFill>
                            <a:srgbClr val="FFFF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2400" kern="100" dirty="0">
                        <a:solidFill>
                          <a:srgbClr val="FFFF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6957745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運動打球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8.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參加生日聚會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0563891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US" sz="24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sz="24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聚餐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9.</a:t>
                      </a:r>
                      <a:r>
                        <a:rPr lang="zh-TW" sz="24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打電玩、上網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836623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3.KTV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唱歌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10.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網咖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194419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US" sz="24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4.</a:t>
                      </a:r>
                      <a:r>
                        <a:rPr lang="zh-TW" sz="24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看電影、逛街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sz="2400" kern="10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11.PUB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705727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5.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演唱會、遊樂園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sz="2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12.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打工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042578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US" sz="24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6.</a:t>
                      </a:r>
                      <a:r>
                        <a:rPr lang="zh-TW" sz="24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電子遊樂場 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sz="2400" kern="10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en-US" altLang="zh-TW" sz="24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en-US" sz="24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.</a:t>
                      </a:r>
                      <a:r>
                        <a:rPr lang="zh-TW" sz="24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出國旅行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374338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7.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參加夏令營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sz="2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en-US" alt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.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其他 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9398490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7955AAA8-C7B6-452A-8308-21B3D3980BAC}"/>
              </a:ext>
            </a:extLst>
          </p:cNvPr>
          <p:cNvSpPr/>
          <p:nvPr/>
        </p:nvSpPr>
        <p:spPr>
          <a:xfrm>
            <a:off x="685791" y="302752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1" lang="zh-TW" alt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問題二：</a:t>
            </a:r>
            <a:r>
              <a:rPr lang="zh-TW" alt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這些場所安全嗎</a:t>
            </a:r>
            <a:endParaRPr lang="zh-TW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3665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FF1B5F63-A2F7-456E-A6C3-42C6887489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5941378"/>
              </p:ext>
            </p:extLst>
          </p:nvPr>
        </p:nvGraphicFramePr>
        <p:xfrm>
          <a:off x="254000" y="2772012"/>
          <a:ext cx="8554509" cy="2172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A274550C-4650-4952-8791-3AA6917F10F0}"/>
              </a:ext>
            </a:extLst>
          </p:cNvPr>
          <p:cNvSpPr/>
          <p:nvPr/>
        </p:nvSpPr>
        <p:spPr>
          <a:xfrm>
            <a:off x="127000" y="4754407"/>
            <a:ext cx="8890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indent="-447675"/>
            <a:r>
              <a:rPr lang="en-US" altLang="zh-TW" sz="32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	</a:t>
            </a:r>
            <a:r>
              <a:rPr lang="zh-TW" altLang="en-US" sz="32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每個活動場所都有其不同的風險存在，評估風險時，要留意其主要危險因子。</a:t>
            </a:r>
          </a:p>
          <a:p>
            <a:pPr marL="447675" indent="-447675"/>
            <a:r>
              <a:rPr lang="en-US" altLang="zh-TW" sz="32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	</a:t>
            </a:r>
            <a:r>
              <a:rPr lang="zh-TW" altLang="en-US" sz="32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聚會邀約，評估風險高時，拒絕參加或立即離開現場。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B7E8E1E-A2EC-4AEA-8F61-82BFE2F21DA9}"/>
              </a:ext>
            </a:extLst>
          </p:cNvPr>
          <p:cNvSpPr/>
          <p:nvPr/>
        </p:nvSpPr>
        <p:spPr>
          <a:xfrm>
            <a:off x="335491" y="41490"/>
            <a:ext cx="8322732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結語</a:t>
            </a:r>
            <a:r>
              <a:rPr lang="en-US" altLang="zh-TW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algn="ctr"/>
            <a:r>
              <a:rPr lang="zh-TW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參加聚會或活動</a:t>
            </a:r>
            <a:endParaRPr lang="en-US" altLang="zh-TW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Know  How </a:t>
            </a:r>
            <a:r>
              <a:rPr lang="en-US" altLang="zh-TW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Symbol" panose="05050102010706020507" pitchFamily="18" charset="2"/>
              </a:rPr>
              <a:t></a:t>
            </a:r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399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>
            <a:extLst>
              <a:ext uri="{FF2B5EF4-FFF2-40B4-BE49-F238E27FC236}">
                <a16:creationId xmlns:a16="http://schemas.microsoft.com/office/drawing/2014/main" id="{E233DCF1-A120-4DC2-BC37-F951C7206F67}"/>
              </a:ext>
            </a:extLst>
          </p:cNvPr>
          <p:cNvSpPr txBox="1"/>
          <p:nvPr/>
        </p:nvSpPr>
        <p:spPr>
          <a:xfrm>
            <a:off x="573191" y="4082633"/>
            <a:ext cx="879686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kern="100" dirty="0"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sz="3600" b="1" kern="100" dirty="0"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情境</a:t>
            </a:r>
            <a:r>
              <a:rPr lang="zh-TW" altLang="zh-TW" sz="3600" b="1" kern="100" dirty="0"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密碼</a:t>
            </a:r>
            <a:r>
              <a:rPr lang="zh-TW" altLang="en-US" sz="3600" b="1" kern="100" dirty="0"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3600" b="1" kern="100" dirty="0"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3600" b="1" kern="100" dirty="0"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zh-TW" altLang="en-US" sz="3600" b="1" kern="100" dirty="0"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位數字</a:t>
            </a:r>
            <a:r>
              <a:rPr lang="en-US" altLang="zh-TW" sz="3600" b="1" kern="100" dirty="0"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) □□□□</a:t>
            </a:r>
            <a:endParaRPr lang="en-US" altLang="zh-TW" sz="3600" b="1" kern="100" dirty="0">
              <a:solidFill>
                <a:srgbClr val="FFFF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3600" b="1" kern="100" dirty="0"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600" b="1" kern="100" dirty="0"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3600" b="1" kern="100" dirty="0"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3600" b="1" kern="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人物碼、事件碼、時間碼、地點碼</a:t>
            </a:r>
            <a:r>
              <a:rPr lang="en-US" altLang="zh-TW" sz="3600" b="1" kern="0" dirty="0"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US" altLang="zh-TW" sz="3600" b="1" kern="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4013" indent="-354013"/>
            <a:r>
              <a:rPr lang="en-US" altLang="zh-TW" sz="3600" b="1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2.</a:t>
            </a:r>
            <a:r>
              <a:rPr lang="zh-TW" altLang="zh-TW" sz="3600" b="1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評估情境</a:t>
            </a:r>
            <a:r>
              <a:rPr lang="zh-TW" altLang="en-US" sz="3600" b="1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密碼</a:t>
            </a:r>
            <a:r>
              <a:rPr lang="zh-TW" altLang="zh-TW" sz="3600" b="1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之</a:t>
            </a:r>
            <a:r>
              <a:rPr lang="zh-TW" altLang="zh-TW" sz="3600" b="1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場所或休閒活動的</a:t>
            </a:r>
            <a:r>
              <a:rPr lang="zh-TW" altLang="en-US" sz="3600" b="1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風險高低</a:t>
            </a:r>
            <a:r>
              <a:rPr lang="zh-TW" altLang="en-US" sz="3600" b="1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。</a:t>
            </a:r>
            <a:endParaRPr lang="zh-TW" altLang="zh-TW" sz="3600" b="1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3200" b="1" kern="100" dirty="0"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 </a:t>
            </a:r>
            <a:endParaRPr lang="zh-TW" altLang="zh-TW" sz="3200" b="1" kern="100" dirty="0">
              <a:solidFill>
                <a:srgbClr val="FFFF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77E74A5-2F4B-4684-8185-6D4600643529}"/>
              </a:ext>
            </a:extLst>
          </p:cNvPr>
          <p:cNvSpPr/>
          <p:nvPr/>
        </p:nvSpPr>
        <p:spPr>
          <a:xfrm>
            <a:off x="0" y="175303"/>
            <a:ext cx="21669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活動二：</a:t>
            </a:r>
            <a:endParaRPr kumimoji="1" lang="en-US" altLang="zh-TW" sz="36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</p:txBody>
      </p:sp>
      <p:graphicFrame>
        <p:nvGraphicFramePr>
          <p:cNvPr id="11" name="表格 3">
            <a:extLst>
              <a:ext uri="{FF2B5EF4-FFF2-40B4-BE49-F238E27FC236}">
                <a16:creationId xmlns:a16="http://schemas.microsoft.com/office/drawing/2014/main" id="{474212CF-C8E0-47E4-9A4F-32ACD3E292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630763"/>
              </p:ext>
            </p:extLst>
          </p:nvPr>
        </p:nvGraphicFramePr>
        <p:xfrm>
          <a:off x="1083451" y="1652811"/>
          <a:ext cx="7455888" cy="224511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863972">
                  <a:extLst>
                    <a:ext uri="{9D8B030D-6E8A-4147-A177-3AD203B41FA5}">
                      <a16:colId xmlns:a16="http://schemas.microsoft.com/office/drawing/2014/main" val="461593354"/>
                    </a:ext>
                  </a:extLst>
                </a:gridCol>
                <a:gridCol w="1863972">
                  <a:extLst>
                    <a:ext uri="{9D8B030D-6E8A-4147-A177-3AD203B41FA5}">
                      <a16:colId xmlns:a16="http://schemas.microsoft.com/office/drawing/2014/main" val="40485301"/>
                    </a:ext>
                  </a:extLst>
                </a:gridCol>
                <a:gridCol w="1863972">
                  <a:extLst>
                    <a:ext uri="{9D8B030D-6E8A-4147-A177-3AD203B41FA5}">
                      <a16:colId xmlns:a16="http://schemas.microsoft.com/office/drawing/2014/main" val="3938862230"/>
                    </a:ext>
                  </a:extLst>
                </a:gridCol>
                <a:gridCol w="1863972">
                  <a:extLst>
                    <a:ext uri="{9D8B030D-6E8A-4147-A177-3AD203B41FA5}">
                      <a16:colId xmlns:a16="http://schemas.microsoft.com/office/drawing/2014/main" val="2587246475"/>
                    </a:ext>
                  </a:extLst>
                </a:gridCol>
              </a:tblGrid>
              <a:tr h="1116791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4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情境密碼</a:t>
                      </a:r>
                      <a:r>
                        <a:rPr lang="en-US" altLang="zh-TW" sz="4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(4</a:t>
                      </a:r>
                      <a:r>
                        <a:rPr lang="zh-TW" altLang="en-US" sz="4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位數字</a:t>
                      </a:r>
                      <a:r>
                        <a:rPr lang="en-US" altLang="zh-TW" sz="4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4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647801"/>
                  </a:ext>
                </a:extLst>
              </a:tr>
              <a:tr h="112832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1" kern="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人物碼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1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事件碼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1" kern="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時間</a:t>
                      </a:r>
                      <a:r>
                        <a:rPr lang="zh-TW" altLang="zh-TW" sz="4400" b="1" kern="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碼</a:t>
                      </a:r>
                      <a:endParaRPr lang="zh-TW" altLang="en-US" sz="4400" b="1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1" kern="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地點</a:t>
                      </a:r>
                      <a:r>
                        <a:rPr lang="zh-TW" altLang="zh-TW" sz="4400" b="1" kern="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碼</a:t>
                      </a:r>
                      <a:endParaRPr lang="zh-TW" altLang="en-US" sz="4400" b="1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381910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2BF87180-F630-407C-891B-0D0F4355A894}"/>
              </a:ext>
            </a:extLst>
          </p:cNvPr>
          <p:cNvSpPr/>
          <p:nvPr/>
        </p:nvSpPr>
        <p:spPr>
          <a:xfrm>
            <a:off x="1083451" y="687492"/>
            <a:ext cx="74558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kern="100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情境</a:t>
            </a:r>
            <a:r>
              <a:rPr lang="zh-TW" altLang="zh-TW" sz="5400" b="1" kern="100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密碼</a:t>
            </a:r>
            <a:r>
              <a:rPr lang="zh-TW" altLang="en-US" sz="5400" b="1" kern="100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風險評估活動</a:t>
            </a:r>
            <a:r>
              <a:rPr lang="zh-TW" altLang="zh-TW" sz="5400" b="1" kern="100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zh-TW" alt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8515946"/>
      </p:ext>
    </p:extLst>
  </p:cSld>
  <p:clrMapOvr>
    <a:masterClrMapping/>
  </p:clrMapOvr>
</p:sld>
</file>

<file path=ppt/theme/theme1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1638</TotalTime>
  <Words>1293</Words>
  <Application>Microsoft Office PowerPoint</Application>
  <PresentationFormat>如螢幕大小 (4:3)</PresentationFormat>
  <Paragraphs>248</Paragraphs>
  <Slides>36</Slides>
  <Notes>10</Notes>
  <HiddenSlides>0</HiddenSlides>
  <MMClips>3</MMClips>
  <ScaleCrop>false</ScaleCrop>
  <HeadingPairs>
    <vt:vector size="6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54" baseType="lpstr">
      <vt:lpstr>HanziPen TC</vt:lpstr>
      <vt:lpstr>Heiti TC Medium</vt:lpstr>
      <vt:lpstr>Lantinghei TC Heavy</vt:lpstr>
      <vt:lpstr>LingWai TC Medium</vt:lpstr>
      <vt:lpstr>華康儷圓 Std W7</vt:lpstr>
      <vt:lpstr>微軟正黑體</vt:lpstr>
      <vt:lpstr>PMingLiU</vt:lpstr>
      <vt:lpstr>PMingLiU</vt:lpstr>
      <vt:lpstr>標楷體</vt:lpstr>
      <vt:lpstr>Arial</vt:lpstr>
      <vt:lpstr>Broadway</vt:lpstr>
      <vt:lpstr>Calibri</vt:lpstr>
      <vt:lpstr>Century Gothic</vt:lpstr>
      <vt:lpstr>Symbol</vt:lpstr>
      <vt:lpstr>Times New Roman</vt:lpstr>
      <vt:lpstr>Wingdings</vt:lpstr>
      <vt:lpstr>Wingdings 3</vt:lpstr>
      <vt:lpstr>切割線</vt:lpstr>
      <vt:lpstr>防毒守門員</vt:lpstr>
      <vt:lpstr>PowerPoint 簡報</vt:lpstr>
      <vt:lpstr>PowerPoint 簡報</vt:lpstr>
      <vt:lpstr>PowerPoint 簡報</vt:lpstr>
      <vt:lpstr>聚會(或活動)前，想一想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請說出風險在哪裡你會怎麼面對</vt:lpstr>
      <vt:lpstr>PowerPoint 簡報</vt:lpstr>
      <vt:lpstr>PowerPoint 簡報</vt:lpstr>
      <vt:lpstr>PowerPoint 簡報</vt:lpstr>
      <vt:lpstr>影片中，毒品如何出現 說說你會怎麼辦</vt:lpstr>
      <vt:lpstr>PowerPoint 簡報</vt:lpstr>
      <vt:lpstr>PowerPoint 簡報</vt:lpstr>
      <vt:lpstr>PowerPoint 簡報</vt:lpstr>
      <vt:lpstr>毒品在哪裡 說說你會怎麼辦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防毒守門員-志工家長入班宣導教材開發計畫</dc:title>
  <dc:creator>劉昌鎮</dc:creator>
  <cp:lastModifiedBy>XRL</cp:lastModifiedBy>
  <cp:revision>213</cp:revision>
  <cp:lastPrinted>2020-11-05T00:04:28Z</cp:lastPrinted>
  <dcterms:created xsi:type="dcterms:W3CDTF">2019-08-18T12:11:20Z</dcterms:created>
  <dcterms:modified xsi:type="dcterms:W3CDTF">2021-11-09T09:02:20Z</dcterms:modified>
</cp:coreProperties>
</file>